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415" r:id="rId4"/>
    <p:sldId id="416" r:id="rId5"/>
    <p:sldId id="417" r:id="rId6"/>
    <p:sldId id="418" r:id="rId7"/>
    <p:sldId id="419" r:id="rId8"/>
    <p:sldId id="420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  <p:sldId id="306" r:id="rId57"/>
    <p:sldId id="307" r:id="rId58"/>
    <p:sldId id="305" r:id="rId59"/>
    <p:sldId id="408" r:id="rId60"/>
    <p:sldId id="409" r:id="rId61"/>
    <p:sldId id="410" r:id="rId62"/>
    <p:sldId id="411" r:id="rId63"/>
    <p:sldId id="412" r:id="rId64"/>
    <p:sldId id="413" r:id="rId65"/>
    <p:sldId id="414" r:id="rId66"/>
    <p:sldId id="421" r:id="rId6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801" autoAdjust="0"/>
    <p:restoredTop sz="94660"/>
  </p:normalViewPr>
  <p:slideViewPr>
    <p:cSldViewPr snapToGrid="0">
      <p:cViewPr varScale="1">
        <p:scale>
          <a:sx n="90" d="100"/>
          <a:sy n="90" d="100"/>
        </p:scale>
        <p:origin x="84" y="672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95077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782718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82503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35780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1553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1833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170432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92149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861228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711995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6182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14B948-8576-4AF9-A954-402CBD1F68F9}" type="datetimeFigureOut">
              <a:rPr lang="de-DE" smtClean="0"/>
              <a:t>09.03.2021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0DAA0E-5B2F-4448-8411-C0EC3A4E420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87785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4" Type="http://schemas.openxmlformats.org/officeDocument/2006/relationships/image" Target="../media/image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4" Type="http://schemas.openxmlformats.org/officeDocument/2006/relationships/image" Target="../media/image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4" Type="http://schemas.openxmlformats.org/officeDocument/2006/relationships/image" Target="../media/image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4" Type="http://schemas.openxmlformats.org/officeDocument/2006/relationships/image" Target="../media/image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4" Type="http://schemas.openxmlformats.org/officeDocument/2006/relationships/image" Target="../media/image2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4" Type="http://schemas.openxmlformats.org/officeDocument/2006/relationships/image" Target="../media/image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4" Type="http://schemas.openxmlformats.org/officeDocument/2006/relationships/image" Target="../media/image2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9.m4a"/><Relationship Id="rId1" Type="http://schemas.microsoft.com/office/2007/relationships/media" Target="../media/media49.m4a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0.m4a"/><Relationship Id="rId1" Type="http://schemas.microsoft.com/office/2007/relationships/media" Target="../media/media50.m4a"/><Relationship Id="rId4" Type="http://schemas.openxmlformats.org/officeDocument/2006/relationships/image" Target="../media/image2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1.m4a"/><Relationship Id="rId1" Type="http://schemas.microsoft.com/office/2007/relationships/media" Target="../media/media51.m4a"/><Relationship Id="rId4" Type="http://schemas.openxmlformats.org/officeDocument/2006/relationships/image" Target="../media/image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2.m4a"/><Relationship Id="rId1" Type="http://schemas.microsoft.com/office/2007/relationships/media" Target="../media/media52.m4a"/><Relationship Id="rId4" Type="http://schemas.openxmlformats.org/officeDocument/2006/relationships/image" Target="../media/image2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3.m4a"/><Relationship Id="rId1" Type="http://schemas.microsoft.com/office/2007/relationships/media" Target="../media/media53.m4a"/><Relationship Id="rId4" Type="http://schemas.openxmlformats.org/officeDocument/2006/relationships/image" Target="../media/image2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4.m4a"/><Relationship Id="rId1" Type="http://schemas.microsoft.com/office/2007/relationships/media" Target="../media/media54.m4a"/><Relationship Id="rId4" Type="http://schemas.openxmlformats.org/officeDocument/2006/relationships/image" Target="../media/image2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5.m4a"/><Relationship Id="rId1" Type="http://schemas.microsoft.com/office/2007/relationships/media" Target="../media/media55.m4a"/><Relationship Id="rId4" Type="http://schemas.openxmlformats.org/officeDocument/2006/relationships/image" Target="../media/image2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6.m4a"/><Relationship Id="rId1" Type="http://schemas.microsoft.com/office/2007/relationships/media" Target="../media/media56.m4a"/><Relationship Id="rId4" Type="http://schemas.openxmlformats.org/officeDocument/2006/relationships/image" Target="../media/image2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7.m4a"/><Relationship Id="rId1" Type="http://schemas.microsoft.com/office/2007/relationships/media" Target="../media/media57.m4a"/><Relationship Id="rId4" Type="http://schemas.openxmlformats.org/officeDocument/2006/relationships/image" Target="../media/image2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8.m4a"/><Relationship Id="rId1" Type="http://schemas.microsoft.com/office/2007/relationships/media" Target="../media/media58.m4a"/><Relationship Id="rId4" Type="http://schemas.openxmlformats.org/officeDocument/2006/relationships/image" Target="../media/image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9.m4a"/><Relationship Id="rId1" Type="http://schemas.microsoft.com/office/2007/relationships/media" Target="../media/media59.m4a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4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0.m4a"/><Relationship Id="rId1" Type="http://schemas.microsoft.com/office/2007/relationships/media" Target="../media/media60.m4a"/><Relationship Id="rId4" Type="http://schemas.openxmlformats.org/officeDocument/2006/relationships/image" Target="../media/image2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1.m4a"/><Relationship Id="rId1" Type="http://schemas.microsoft.com/office/2007/relationships/media" Target="../media/media61.m4a"/><Relationship Id="rId4" Type="http://schemas.openxmlformats.org/officeDocument/2006/relationships/image" Target="../media/image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2.m4a"/><Relationship Id="rId1" Type="http://schemas.microsoft.com/office/2007/relationships/media" Target="../media/media62.m4a"/><Relationship Id="rId4" Type="http://schemas.openxmlformats.org/officeDocument/2006/relationships/image" Target="../media/image2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3.m4a"/><Relationship Id="rId1" Type="http://schemas.microsoft.com/office/2007/relationships/media" Target="../media/media63.m4a"/><Relationship Id="rId4" Type="http://schemas.openxmlformats.org/officeDocument/2006/relationships/image" Target="../media/image2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4.m4a"/><Relationship Id="rId1" Type="http://schemas.microsoft.com/office/2007/relationships/media" Target="../media/media64.m4a"/><Relationship Id="rId4" Type="http://schemas.openxmlformats.org/officeDocument/2006/relationships/image" Target="../media/image2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5.m4a"/><Relationship Id="rId1" Type="http://schemas.microsoft.com/office/2007/relationships/media" Target="../media/media65.m4a"/><Relationship Id="rId4" Type="http://schemas.openxmlformats.org/officeDocument/2006/relationships/image" Target="../media/image2.png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6.m4a"/><Relationship Id="rId1" Type="http://schemas.microsoft.com/office/2007/relationships/media" Target="../media/media66.m4a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2.png"/><Relationship Id="rId5" Type="http://schemas.openxmlformats.org/officeDocument/2006/relationships/image" Target="../media/image1.gif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257175"/>
            <a:ext cx="9144000" cy="3252788"/>
          </a:xfrm>
        </p:spPr>
        <p:txBody>
          <a:bodyPr>
            <a:normAutofit fontScale="90000"/>
          </a:bodyPr>
          <a:lstStyle/>
          <a:p>
            <a:r>
              <a:rPr lang="de-DE" dirty="0" smtClean="0"/>
              <a:t>Projekt Schrittmotor mit Siebensegmentanzeige und analoger Geschwindigkeitsvorgabe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Multifunctionshield + </a:t>
            </a:r>
            <a:r>
              <a:rPr lang="de-DE" dirty="0" err="1" smtClean="0"/>
              <a:t>Schrittmotorshield</a:t>
            </a:r>
            <a:endParaRPr lang="de-DE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978946" y="3378086"/>
            <a:ext cx="1803929" cy="254937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Audio 9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0713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17"/>
    </mc:Choice>
    <mc:Fallback>
      <p:transition spd="slow" advTm="111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R1,R11,R0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4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0x1000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7" name="Audio 6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590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679"/>
    </mc:Choice>
    <mc:Fallback>
      <p:transition spd="slow" advTm="356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seg7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0x1000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7" name="Audio 6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474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944"/>
    </mc:Choice>
    <mc:Fallback>
      <p:transition spd="slow" advTm="59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7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rgbClr val="FF0000"/>
                  </a:solidFill>
                </a:rPr>
                <a:t>0b10011001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0x1000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6" name="Rechteck 65"/>
          <p:cNvSpPr/>
          <p:nvPr/>
        </p:nvSpPr>
        <p:spPr>
          <a:xfrm>
            <a:off x="2257532" y="5432924"/>
            <a:ext cx="97966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seg7: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byte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0b00000011,0b10011111,0b00100101,0b00001101,</a:t>
            </a:r>
            <a:r>
              <a:rPr lang="de-DE" b="1" dirty="0">
                <a:solidFill>
                  <a:srgbClr val="FF0000"/>
                </a:solidFill>
                <a:latin typeface="Consolas" panose="020B0609020204030204" pitchFamily="49" charset="0"/>
              </a:rPr>
              <a:t>0b10011001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,0b01001001,0b01000001,0b00011111,0b00000001,0b00001001</a:t>
            </a: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.end</a:t>
            </a:r>
          </a:p>
        </p:txBody>
      </p:sp>
      <p:pic>
        <p:nvPicPr>
          <p:cNvPr id="68" name="Audio 6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425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400"/>
    </mc:Choice>
    <mc:Fallback>
      <p:transition spd="slow" advTm="13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0x1099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0x1000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6" name="Audio 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8219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208"/>
    </mc:Choice>
    <mc:Fallback>
      <p:transition spd="slow" advTm="182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0x1099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0x1000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6" name="Audio 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542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240"/>
    </mc:Choice>
    <mc:Fallback>
      <p:transition spd="slow" advTm="92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0x1000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6" name="Audio 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6633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32"/>
    </mc:Choice>
    <mc:Fallback>
      <p:transition spd="slow" advTm="32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0x1000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123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6" name="Audio 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64019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864"/>
    </mc:Choice>
    <mc:Fallback>
      <p:transition spd="slow" advTm="128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0x2000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6" name="Audio 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04302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952"/>
    </mc:Choice>
    <mc:Fallback>
      <p:transition spd="slow" advTm="179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0x2000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6" name="Audio 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527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20"/>
    </mc:Choice>
    <mc:Fallback>
      <p:transition spd="slow" advTm="69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latin typeface="Consolas" panose="020B0609020204030204" pitchFamily="49" charset="0"/>
              </a:rPr>
              <a:t>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0x2000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6" name="Audio 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304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80"/>
    </mc:Choice>
    <mc:Fallback>
      <p:transition spd="slow" advTm="1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8999" y="982245"/>
            <a:ext cx="7136452" cy="4280203"/>
          </a:xfrm>
          <a:prstGeom prst="rect">
            <a:avLst/>
          </a:prstGeom>
        </p:spPr>
      </p:pic>
      <p:sp>
        <p:nvSpPr>
          <p:cNvPr id="9" name="Textfeld 8"/>
          <p:cNvSpPr txBox="1"/>
          <p:nvPr/>
        </p:nvSpPr>
        <p:spPr>
          <a:xfrm>
            <a:off x="0" y="982245"/>
            <a:ext cx="45720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b="1" dirty="0" smtClean="0"/>
              <a:t>Projekthighlights: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Schrittmotor an PC3..PC0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Multifunctionshield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Analoge Geschwindigkeitsvorgabe mit </a:t>
            </a:r>
            <a:r>
              <a:rPr lang="de-DE" sz="2400" dirty="0" err="1" smtClean="0"/>
              <a:t>Poti</a:t>
            </a:r>
            <a:endParaRPr lang="de-DE" sz="2400" dirty="0" smtClean="0"/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smtClean="0"/>
              <a:t>4-stellige Geschwindigkeits-anzeige auf Siebensegment-anzeige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de-DE" sz="2400" dirty="0" err="1" smtClean="0"/>
              <a:t>Interruptgesteuerte</a:t>
            </a:r>
            <a:r>
              <a:rPr lang="de-DE" sz="2400" dirty="0" smtClean="0"/>
              <a:t> Richtungsumkehr mit Taste A1</a:t>
            </a:r>
            <a:endParaRPr lang="de-DE" sz="2400" dirty="0"/>
          </a:p>
        </p:txBody>
      </p:sp>
      <p:pic>
        <p:nvPicPr>
          <p:cNvPr id="4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670035" y="1553010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Nach unten gekrümmter Pfeil 2"/>
          <p:cNvSpPr/>
          <p:nvPr/>
        </p:nvSpPr>
        <p:spPr>
          <a:xfrm>
            <a:off x="6738552" y="1850203"/>
            <a:ext cx="1718619" cy="711764"/>
          </a:xfrm>
          <a:prstGeom prst="curvedDown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0" name="Nach unten gekrümmter Pfeil 9"/>
          <p:cNvSpPr/>
          <p:nvPr/>
        </p:nvSpPr>
        <p:spPr>
          <a:xfrm rot="10800000">
            <a:off x="6664122" y="2707764"/>
            <a:ext cx="1718619" cy="651329"/>
          </a:xfrm>
          <a:prstGeom prst="curvedDownArrow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6" name="Achteck 5"/>
          <p:cNvSpPr/>
          <p:nvPr/>
        </p:nvSpPr>
        <p:spPr>
          <a:xfrm>
            <a:off x="6991804" y="2110234"/>
            <a:ext cx="1063255" cy="988828"/>
          </a:xfrm>
          <a:prstGeom prst="octagon">
            <a:avLst/>
          </a:prstGeom>
          <a:solidFill>
            <a:schemeClr val="accent1">
              <a:lumMod val="5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de-DE" sz="2400" b="1" dirty="0" smtClean="0">
                <a:solidFill>
                  <a:srgbClr val="FFFF00"/>
                </a:solidFill>
              </a:rPr>
              <a:t>Timer</a:t>
            </a:r>
            <a:endParaRPr lang="de-DE" sz="2400" b="1" dirty="0">
              <a:solidFill>
                <a:srgbClr val="FFFF00"/>
              </a:solidFill>
            </a:endParaRPr>
          </a:p>
        </p:txBody>
      </p:sp>
      <p:sp>
        <p:nvSpPr>
          <p:cNvPr id="7" name="Legende mit Linie 1 6"/>
          <p:cNvSpPr/>
          <p:nvPr/>
        </p:nvSpPr>
        <p:spPr>
          <a:xfrm>
            <a:off x="5473964" y="4859599"/>
            <a:ext cx="2919080" cy="1595679"/>
          </a:xfrm>
          <a:prstGeom prst="borderCallout1">
            <a:avLst>
              <a:gd name="adj1" fmla="val 64061"/>
              <a:gd name="adj2" fmla="val 409"/>
              <a:gd name="adj3" fmla="val -58082"/>
              <a:gd name="adj4" fmla="val -27041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Multiplexausgabe auf das Display mit Timer und Interrupt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5" name="Rechteck 4"/>
          <p:cNvSpPr/>
          <p:nvPr/>
        </p:nvSpPr>
        <p:spPr>
          <a:xfrm>
            <a:off x="444843" y="3244402"/>
            <a:ext cx="3987114" cy="1128383"/>
          </a:xfrm>
          <a:prstGeom prst="rect">
            <a:avLst/>
          </a:prstGeom>
          <a:noFill/>
          <a:ln w="539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Rechteck 12"/>
          <p:cNvSpPr/>
          <p:nvPr/>
        </p:nvSpPr>
        <p:spPr>
          <a:xfrm>
            <a:off x="5349997" y="2469236"/>
            <a:ext cx="912013" cy="1633152"/>
          </a:xfrm>
          <a:prstGeom prst="rect">
            <a:avLst/>
          </a:prstGeom>
          <a:noFill/>
          <a:ln w="539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7" name="Audio 1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513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18"/>
    </mc:Choice>
    <mc:Fallback>
      <p:transition spd="slow" advTm="140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latin typeface="Consolas" panose="020B0609020204030204" pitchFamily="49" charset="0"/>
              </a:rPr>
              <a:t>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latin typeface="Consolas" panose="020B0609020204030204" pitchFamily="49" charset="0"/>
              </a:rPr>
              <a:t>	TIM6fertig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endParaRPr lang="de-DE" sz="2000" dirty="0">
              <a:solidFill>
                <a:srgbClr val="FF0000"/>
              </a:solidFill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0x2000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6" name="Audio 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2344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04"/>
    </mc:Choice>
    <mc:Fallback>
      <p:transition spd="slow" advTm="33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R1,R11,R0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5679362" y="986731"/>
            <a:ext cx="1002897" cy="1589405"/>
            <a:chOff x="0" y="0"/>
            <a:chExt cx="1002969" cy="1589964"/>
          </a:xfrm>
        </p:grpSpPr>
        <p:sp>
          <p:nvSpPr>
            <p:cNvPr id="37" name="Rechteck 36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41" name="Rechteck 40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42" name="Rechteck 41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43" name="Rechteck 42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44" name="Rechteck 43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784183" y="986731"/>
            <a:ext cx="1002897" cy="1589405"/>
            <a:chOff x="0" y="0"/>
            <a:chExt cx="1002969" cy="1589964"/>
          </a:xfrm>
        </p:grpSpPr>
        <p:sp>
          <p:nvSpPr>
            <p:cNvPr id="28" name="Rechteck 27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0" name="Rechteck 29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32" name="Rechteck 31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3" name="Rechteck 32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34" name="Rechteck 33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5" name="Rechteck 34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36" name="Ellipse 35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9" name="Rechteck 1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3" name="Rechteck 22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24" name="Rechteck 23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5" name="Rechteck 24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7" name="Ellipse 26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8936679" y="986731"/>
            <a:ext cx="1002897" cy="1589405"/>
            <a:chOff x="0" y="0"/>
            <a:chExt cx="1002969" cy="1589964"/>
          </a:xfrm>
        </p:grpSpPr>
        <p:sp>
          <p:nvSpPr>
            <p:cNvPr id="9" name="Rechteck 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" name="Rechteck 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3" name="Rechteck 12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0x2000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6" name="Audio 6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26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000"/>
    </mc:Choice>
    <mc:Fallback>
      <p:transition spd="slow" advTm="2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6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R1,R11,R0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5679362" y="986731"/>
            <a:ext cx="1002897" cy="1589405"/>
            <a:chOff x="0" y="0"/>
            <a:chExt cx="1002969" cy="1589964"/>
          </a:xfrm>
        </p:grpSpPr>
        <p:sp>
          <p:nvSpPr>
            <p:cNvPr id="37" name="Rechteck 36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41" name="Rechteck 40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42" name="Rechteck 41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43" name="Rechteck 42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44" name="Rechteck 43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784183" y="986731"/>
            <a:ext cx="1002897" cy="1589405"/>
            <a:chOff x="0" y="0"/>
            <a:chExt cx="1002969" cy="1589964"/>
          </a:xfrm>
        </p:grpSpPr>
        <p:sp>
          <p:nvSpPr>
            <p:cNvPr id="28" name="Rechteck 27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0" name="Rechteck 29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32" name="Rechteck 31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3" name="Rechteck 32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34" name="Rechteck 33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5" name="Rechteck 34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36" name="Ellipse 35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9" name="Rechteck 1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3" name="Rechteck 22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24" name="Rechteck 23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5" name="Rechteck 24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7" name="Ellipse 26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rgbClr val="FF0000"/>
                  </a:solidFill>
                </a:rPr>
                <a:t>3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0x2000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36679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76" name="Audio 7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184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1424"/>
    </mc:Choice>
    <mc:Fallback>
      <p:transition spd="slow" advTm="214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seg7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0x2000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33691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76" name="Audio 7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7899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176"/>
    </mc:Choice>
    <mc:Fallback>
      <p:transition spd="slow" advTm="51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6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rgbClr val="FF0000"/>
                  </a:solidFill>
                </a:rPr>
                <a:t>0b00001101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0x2000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81458" y="986730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sp>
        <p:nvSpPr>
          <p:cNvPr id="75" name="Rechteck 74"/>
          <p:cNvSpPr/>
          <p:nvPr/>
        </p:nvSpPr>
        <p:spPr>
          <a:xfrm>
            <a:off x="2257532" y="5432924"/>
            <a:ext cx="97966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seg7: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byte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0b00000011,0b10011111,0b00100101,</a:t>
            </a:r>
            <a:r>
              <a:rPr lang="de-DE" b="1" dirty="0">
                <a:solidFill>
                  <a:srgbClr val="FF0000"/>
                </a:solidFill>
                <a:latin typeface="Consolas" panose="020B0609020204030204" pitchFamily="49" charset="0"/>
              </a:rPr>
              <a:t>0b00001101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,0b10011001,0b01001001,0b01000001,0b00011111,0b00000001,0b00001001</a:t>
            </a: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.end</a:t>
            </a:r>
          </a:p>
        </p:txBody>
      </p:sp>
      <p:pic>
        <p:nvPicPr>
          <p:cNvPr id="77" name="Audio 7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18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32"/>
    </mc:Choice>
    <mc:Fallback>
      <p:transition spd="slow" advTm="54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0x200D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0x2000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81458" y="986730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77" name="Audio 7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94813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520"/>
    </mc:Choice>
    <mc:Fallback>
      <p:transition spd="slow" advTm="125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5679362" y="986731"/>
            <a:ext cx="1002897" cy="1589405"/>
            <a:chOff x="0" y="0"/>
            <a:chExt cx="1002969" cy="1589964"/>
          </a:xfrm>
        </p:grpSpPr>
        <p:sp>
          <p:nvSpPr>
            <p:cNvPr id="37" name="Rechteck 36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41" name="Rechteck 40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42" name="Rechteck 41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43" name="Rechteck 42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44" name="Rechteck 43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784183" y="986731"/>
            <a:ext cx="1002897" cy="1589405"/>
            <a:chOff x="0" y="0"/>
            <a:chExt cx="1002969" cy="1589964"/>
          </a:xfrm>
        </p:grpSpPr>
        <p:sp>
          <p:nvSpPr>
            <p:cNvPr id="28" name="Rechteck 27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0" name="Rechteck 29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32" name="Rechteck 31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3" name="Rechteck 32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34" name="Rechteck 33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5" name="Rechteck 34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36" name="Ellipse 35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9" name="Rechteck 1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3" name="Rechteck 22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24" name="Rechteck 23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5" name="Rechteck 24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7" name="Ellipse 26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0x200D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0x2000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6" name="Audio 8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2378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320"/>
    </mc:Choice>
    <mc:Fallback>
      <p:transition spd="slow" advTm="163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0x2000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6" name="Audio 8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479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064"/>
    </mc:Choice>
    <mc:Fallback>
      <p:transition spd="slow" advTm="40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0x2000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12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5" name="Audio 8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566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28"/>
    </mc:Choice>
    <mc:Fallback>
      <p:transition spd="slow" advTm="65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0x4000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5" name="Audio 8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762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048"/>
    </mc:Choice>
    <mc:Fallback>
      <p:transition spd="slow" advTm="70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2" name="Textfeld 11"/>
          <p:cNvSpPr txBox="1"/>
          <p:nvPr/>
        </p:nvSpPr>
        <p:spPr>
          <a:xfrm>
            <a:off x="0" y="733646"/>
            <a:ext cx="408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Konfiguration des </a:t>
            </a:r>
            <a:r>
              <a:rPr lang="de-DE" sz="2400" dirty="0" err="1" smtClean="0"/>
              <a:t>Timers</a:t>
            </a:r>
            <a:r>
              <a:rPr lang="de-DE" sz="2400" dirty="0" smtClean="0"/>
              <a:t> TIM6:</a:t>
            </a:r>
            <a:endParaRPr lang="de-DE" sz="240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450" y="814388"/>
            <a:ext cx="8315266" cy="5426924"/>
          </a:xfrm>
          <a:prstGeom prst="rect">
            <a:avLst/>
          </a:prstGeom>
        </p:spPr>
      </p:pic>
      <p:pic>
        <p:nvPicPr>
          <p:cNvPr id="15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383495" y="3849642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Legende mit Linie 1 15"/>
          <p:cNvSpPr/>
          <p:nvPr/>
        </p:nvSpPr>
        <p:spPr>
          <a:xfrm>
            <a:off x="531185" y="1724637"/>
            <a:ext cx="2919080" cy="1595679"/>
          </a:xfrm>
          <a:prstGeom prst="borderCallout1">
            <a:avLst>
              <a:gd name="adj1" fmla="val 101375"/>
              <a:gd name="adj2" fmla="val 23721"/>
              <a:gd name="adj3" fmla="val 159809"/>
              <a:gd name="adj4" fmla="val 61470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Wir nehmen 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21" name="Audio 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103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164"/>
    </mc:Choice>
    <mc:Fallback>
      <p:transition spd="slow" advTm="1316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0x4000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5" name="Audio 8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834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960"/>
    </mc:Choice>
    <mc:Fallback>
      <p:transition spd="slow" advTm="69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latin typeface="Consolas" panose="020B0609020204030204" pitchFamily="49" charset="0"/>
              </a:rPr>
              <a:t>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0x4000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5" name="Audio 8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6341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60"/>
    </mc:Choice>
    <mc:Fallback>
      <p:transition spd="slow" advTm="76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latin typeface="Consolas" panose="020B0609020204030204" pitchFamily="49" charset="0"/>
              </a:rPr>
              <a:t>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latin typeface="Consolas" panose="020B0609020204030204" pitchFamily="49" charset="0"/>
              </a:rPr>
              <a:t>	TIM6fertig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endParaRPr lang="de-DE" sz="2000" dirty="0">
              <a:solidFill>
                <a:srgbClr val="FF0000"/>
              </a:solidFill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3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0x4000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5" name="Audio 8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456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20"/>
    </mc:Choice>
    <mc:Fallback>
      <p:transition spd="slow" advTm="11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R1,R11,R0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5679362" y="986731"/>
            <a:ext cx="1002897" cy="1589405"/>
            <a:chOff x="0" y="0"/>
            <a:chExt cx="1002969" cy="1589964"/>
          </a:xfrm>
        </p:grpSpPr>
        <p:sp>
          <p:nvSpPr>
            <p:cNvPr id="37" name="Rechteck 36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41" name="Rechteck 40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42" name="Rechteck 41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43" name="Rechteck 42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44" name="Rechteck 43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784183" y="986731"/>
            <a:ext cx="1002897" cy="1589405"/>
            <a:chOff x="0" y="0"/>
            <a:chExt cx="1002969" cy="1589964"/>
          </a:xfrm>
        </p:grpSpPr>
        <p:sp>
          <p:nvSpPr>
            <p:cNvPr id="28" name="Rechteck 27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0" name="Rechteck 29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32" name="Rechteck 31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3" name="Rechteck 32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34" name="Rechteck 33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5" name="Rechteck 34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36" name="Ellipse 35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9" name="Rechteck 1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3" name="Rechteck 22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24" name="Rechteck 23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5" name="Rechteck 24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7" name="Ellipse 26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8936679" y="986731"/>
            <a:ext cx="1002897" cy="1589405"/>
            <a:chOff x="0" y="0"/>
            <a:chExt cx="1002969" cy="1589964"/>
          </a:xfrm>
        </p:grpSpPr>
        <p:sp>
          <p:nvSpPr>
            <p:cNvPr id="9" name="Rechteck 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" name="Rechteck 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3" name="Rechteck 12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0x4000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4" name="Audio 8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761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40"/>
    </mc:Choice>
    <mc:Fallback>
      <p:transition spd="slow" advTm="6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4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R1,R11,R0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5679362" y="986731"/>
            <a:ext cx="1002897" cy="1589405"/>
            <a:chOff x="0" y="0"/>
            <a:chExt cx="1002969" cy="1589964"/>
          </a:xfrm>
        </p:grpSpPr>
        <p:sp>
          <p:nvSpPr>
            <p:cNvPr id="37" name="Rechteck 36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41" name="Rechteck 40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42" name="Rechteck 41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43" name="Rechteck 42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44" name="Rechteck 43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784183" y="986731"/>
            <a:ext cx="1002897" cy="1589405"/>
            <a:chOff x="0" y="0"/>
            <a:chExt cx="1002969" cy="1589964"/>
          </a:xfrm>
        </p:grpSpPr>
        <p:sp>
          <p:nvSpPr>
            <p:cNvPr id="28" name="Rechteck 27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0" name="Rechteck 29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32" name="Rechteck 31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3" name="Rechteck 32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34" name="Rechteck 33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5" name="Rechteck 34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36" name="Ellipse 35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9" name="Rechteck 1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3" name="Rechteck 22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24" name="Rechteck 23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5" name="Rechteck 24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7" name="Ellipse 26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2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0x4000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36679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7087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16"/>
    </mc:Choice>
    <mc:Fallback>
      <p:transition spd="slow" advTm="102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seg7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0x4000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33691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95" name="Audio 9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5244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56"/>
    </mc:Choice>
    <mc:Fallback>
      <p:transition spd="slow" advTm="485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rgbClr val="FF0000"/>
                  </a:solidFill>
                </a:rPr>
                <a:t>0b00100101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0x4000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81458" y="986730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sp>
        <p:nvSpPr>
          <p:cNvPr id="94" name="Rechteck 93"/>
          <p:cNvSpPr/>
          <p:nvPr/>
        </p:nvSpPr>
        <p:spPr>
          <a:xfrm>
            <a:off x="2257532" y="5432924"/>
            <a:ext cx="97966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seg7: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byte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0b00000011,0b10011111,</a:t>
            </a:r>
            <a:r>
              <a:rPr lang="de-DE" b="1" dirty="0">
                <a:solidFill>
                  <a:srgbClr val="FF0000"/>
                </a:solidFill>
                <a:latin typeface="Consolas" panose="020B0609020204030204" pitchFamily="49" charset="0"/>
              </a:rPr>
              <a:t>0b00100101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,0b00001101,0b10011001,0b01001001,0b01000001,0b00011111,0b00000001,0b00001001</a:t>
            </a: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.end</a:t>
            </a:r>
          </a:p>
        </p:txBody>
      </p:sp>
      <p:pic>
        <p:nvPicPr>
          <p:cNvPr id="96" name="Audio 9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914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568"/>
    </mc:Choice>
    <mc:Fallback>
      <p:transition spd="slow" advTm="55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0x4025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0x4000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81458" y="986730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95" name="Audio 9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804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00"/>
    </mc:Choice>
    <mc:Fallback>
      <p:transition spd="slow" advTm="14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5679362" y="986731"/>
            <a:ext cx="1002897" cy="1589405"/>
            <a:chOff x="0" y="0"/>
            <a:chExt cx="1002969" cy="1589964"/>
          </a:xfrm>
        </p:grpSpPr>
        <p:sp>
          <p:nvSpPr>
            <p:cNvPr id="37" name="Rechteck 36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41" name="Rechteck 40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42" name="Rechteck 41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43" name="Rechteck 42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44" name="Rechteck 43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784183" y="986731"/>
            <a:ext cx="1002897" cy="1589405"/>
            <a:chOff x="0" y="0"/>
            <a:chExt cx="1002969" cy="1589964"/>
          </a:xfrm>
        </p:grpSpPr>
        <p:sp>
          <p:nvSpPr>
            <p:cNvPr id="28" name="Rechteck 27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0" name="Rechteck 29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32" name="Rechteck 31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3" name="Rechteck 32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34" name="Rechteck 33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5" name="Rechteck 34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36" name="Ellipse 35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9" name="Rechteck 1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3" name="Rechteck 22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24" name="Rechteck 23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5" name="Rechteck 24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7" name="Ellipse 26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0x4025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0x4000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6779529" y="999034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88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008"/>
    </mc:Choice>
    <mc:Fallback>
      <p:transition spd="slow" advTm="6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0x4000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65085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84183" y="991905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63888" y="972473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15" name="Audio 1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639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744"/>
    </mc:Choice>
    <mc:Fallback>
      <p:transition spd="slow" advTm="27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2" name="Textfeld 11"/>
          <p:cNvSpPr txBox="1"/>
          <p:nvPr/>
        </p:nvSpPr>
        <p:spPr>
          <a:xfrm>
            <a:off x="0" y="733646"/>
            <a:ext cx="408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Konfiguration des </a:t>
            </a:r>
            <a:r>
              <a:rPr lang="de-DE" sz="2400" dirty="0" err="1" smtClean="0"/>
              <a:t>Timers</a:t>
            </a:r>
            <a:r>
              <a:rPr lang="de-DE" sz="2400" dirty="0" smtClean="0"/>
              <a:t> TIM6:</a:t>
            </a:r>
            <a:endParaRPr lang="de-DE" sz="240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450" y="814388"/>
            <a:ext cx="8315266" cy="5426924"/>
          </a:xfrm>
          <a:prstGeom prst="rect">
            <a:avLst/>
          </a:prstGeom>
        </p:spPr>
      </p:pic>
      <p:pic>
        <p:nvPicPr>
          <p:cNvPr id="15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605700" y="1247787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Legende mit Linie 1 15"/>
          <p:cNvSpPr/>
          <p:nvPr/>
        </p:nvSpPr>
        <p:spPr>
          <a:xfrm>
            <a:off x="531185" y="1724637"/>
            <a:ext cx="2919080" cy="1595679"/>
          </a:xfrm>
          <a:prstGeom prst="borderCallout1">
            <a:avLst>
              <a:gd name="adj1" fmla="val 59396"/>
              <a:gd name="adj2" fmla="val 99848"/>
              <a:gd name="adj3" fmla="val 49198"/>
              <a:gd name="adj4" fmla="val 143061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Wir aktivieren 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77346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15"/>
    </mc:Choice>
    <mc:Fallback>
      <p:transition spd="slow" advTm="26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0x4000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65085" y="957639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84183" y="96994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63888" y="950510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15" name="Audio 1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33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92"/>
    </mc:Choice>
    <mc:Fallback>
      <p:transition spd="slow" advTm="77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0x8000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65085" y="957639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84183" y="96994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63888" y="950510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15" name="Audio 1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444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776"/>
    </mc:Choice>
    <mc:Fallback>
      <p:transition spd="slow" advTm="4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0x8000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51866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70964" y="991905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50669" y="972473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15" name="Audio 1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97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52"/>
    </mc:Choice>
    <mc:Fallback>
      <p:transition spd="slow" advTm="35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latin typeface="Consolas" panose="020B0609020204030204" pitchFamily="49" charset="0"/>
              </a:rPr>
              <a:t>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0x8000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57106" y="969677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76204" y="981980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55909" y="962548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15" name="Audio 1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9771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84"/>
    </mc:Choice>
    <mc:Fallback>
      <p:transition spd="slow" advTm="9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latin typeface="Consolas" panose="020B0609020204030204" pitchFamily="49" charset="0"/>
              </a:rPr>
              <a:t>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latin typeface="Consolas" panose="020B0609020204030204" pitchFamily="49" charset="0"/>
              </a:rPr>
              <a:t>	TIM6fertig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endParaRPr lang="de-DE" sz="2000" dirty="0">
              <a:solidFill>
                <a:srgbClr val="FF0000"/>
              </a:solidFill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2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0x8000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60127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79225" y="991905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58930" y="972473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15" name="Audio 11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75640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00"/>
    </mc:Choice>
    <mc:Fallback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5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R1,R11,R0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5679362" y="986731"/>
            <a:ext cx="1002897" cy="1589405"/>
            <a:chOff x="0" y="0"/>
            <a:chExt cx="1002969" cy="1589964"/>
          </a:xfrm>
        </p:grpSpPr>
        <p:sp>
          <p:nvSpPr>
            <p:cNvPr id="37" name="Rechteck 36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41" name="Rechteck 40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42" name="Rechteck 41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43" name="Rechteck 42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44" name="Rechteck 43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784183" y="986731"/>
            <a:ext cx="1002897" cy="1589405"/>
            <a:chOff x="0" y="0"/>
            <a:chExt cx="1002969" cy="1589964"/>
          </a:xfrm>
        </p:grpSpPr>
        <p:sp>
          <p:nvSpPr>
            <p:cNvPr id="28" name="Rechteck 27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0" name="Rechteck 29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32" name="Rechteck 31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3" name="Rechteck 32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34" name="Rechteck 33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5" name="Rechteck 34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36" name="Ellipse 35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9" name="Rechteck 1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3" name="Rechteck 22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24" name="Rechteck 23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5" name="Rechteck 24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7" name="Ellipse 26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" name="Gruppieren 7"/>
          <p:cNvGrpSpPr/>
          <p:nvPr/>
        </p:nvGrpSpPr>
        <p:grpSpPr>
          <a:xfrm>
            <a:off x="8936679" y="986731"/>
            <a:ext cx="1002897" cy="1589405"/>
            <a:chOff x="0" y="0"/>
            <a:chExt cx="1002969" cy="1589964"/>
          </a:xfrm>
        </p:grpSpPr>
        <p:sp>
          <p:nvSpPr>
            <p:cNvPr id="9" name="Rechteck 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" name="Rechteck 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" name="Rechteck 11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3" name="Rechteck 12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4" name="Rechteck 13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5" name="Rechteck 14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Ellipse 17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0x8000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60127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79225" y="991905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58930" y="972473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14" name="Audio 1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099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92"/>
    </mc:Choice>
    <mc:Fallback>
      <p:transition spd="slow" advTm="29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R1,R11,R0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5679362" y="986731"/>
            <a:ext cx="1002897" cy="1589405"/>
            <a:chOff x="0" y="0"/>
            <a:chExt cx="1002969" cy="1589964"/>
          </a:xfrm>
        </p:grpSpPr>
        <p:sp>
          <p:nvSpPr>
            <p:cNvPr id="37" name="Rechteck 36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41" name="Rechteck 40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42" name="Rechteck 41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43" name="Rechteck 42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44" name="Rechteck 43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784183" y="986731"/>
            <a:ext cx="1002897" cy="1589405"/>
            <a:chOff x="0" y="0"/>
            <a:chExt cx="1002969" cy="1589964"/>
          </a:xfrm>
        </p:grpSpPr>
        <p:sp>
          <p:nvSpPr>
            <p:cNvPr id="28" name="Rechteck 27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0" name="Rechteck 29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32" name="Rechteck 31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3" name="Rechteck 32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34" name="Rechteck 33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5" name="Rechteck 34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36" name="Ellipse 35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9" name="Rechteck 1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3" name="Rechteck 22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24" name="Rechteck 23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5" name="Rechteck 24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7" name="Ellipse 26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rgbClr val="FF0000"/>
                  </a:solidFill>
                </a:rPr>
                <a:t>1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0x8000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36679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7860127" y="97960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6779225" y="991905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8958930" y="972473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3612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184"/>
    </mc:Choice>
    <mc:Fallback>
      <p:transition spd="slow" advTm="1018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seg7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0x8000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33691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7860127" y="97960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6779225" y="991905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8958930" y="972473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25" name="Audio 1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5533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600"/>
    </mc:Choice>
    <mc:Fallback>
      <p:transition spd="slow" advTm="46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rgbClr val="FF0000"/>
                  </a:solidFill>
                </a:rPr>
                <a:t>0b10011111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0x8000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81458" y="986730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7860127" y="97960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6779225" y="991905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8958930" y="972473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sp>
        <p:nvSpPr>
          <p:cNvPr id="124" name="Rechteck 123"/>
          <p:cNvSpPr/>
          <p:nvPr/>
        </p:nvSpPr>
        <p:spPr>
          <a:xfrm>
            <a:off x="2257532" y="5432924"/>
            <a:ext cx="979663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seg7:</a:t>
            </a:r>
          </a:p>
          <a:p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byte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0b00000011,</a:t>
            </a:r>
            <a:r>
              <a:rPr lang="de-DE" b="1" dirty="0">
                <a:solidFill>
                  <a:srgbClr val="FF0000"/>
                </a:solidFill>
                <a:latin typeface="Consolas" panose="020B0609020204030204" pitchFamily="49" charset="0"/>
              </a:rPr>
              <a:t>0b10011111</a:t>
            </a:r>
            <a:r>
              <a:rPr lang="de-DE" b="1" dirty="0">
                <a:latin typeface="Consolas" panose="020B0609020204030204" pitchFamily="49" charset="0"/>
              </a:rPr>
              <a:t>,0b00100101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,0b00001101,0b10011001,0b01001001,0b01000001,0b00011111,0b00000001,0b00001001</a:t>
            </a: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.end</a:t>
            </a:r>
          </a:p>
        </p:txBody>
      </p:sp>
      <p:pic>
        <p:nvPicPr>
          <p:cNvPr id="126" name="Audio 12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5948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36"/>
    </mc:Choice>
    <mc:Fallback>
      <p:transition spd="slow" advTm="81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6"/>
                </p:tgtEl>
              </p:cMediaNode>
            </p:audio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0x809F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0x8000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8981458" y="986730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7860127" y="97960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6779225" y="991905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8958930" y="972473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25" name="Audio 12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471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75"/>
    </mc:Choice>
    <mc:Fallback>
      <p:transition spd="slow" advTm="65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2" name="Textfeld 11"/>
          <p:cNvSpPr txBox="1"/>
          <p:nvPr/>
        </p:nvSpPr>
        <p:spPr>
          <a:xfrm>
            <a:off x="0" y="733646"/>
            <a:ext cx="408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Konfiguration des </a:t>
            </a:r>
            <a:r>
              <a:rPr lang="de-DE" sz="2400" dirty="0" err="1" smtClean="0"/>
              <a:t>Timers</a:t>
            </a:r>
            <a:r>
              <a:rPr lang="de-DE" sz="2400" dirty="0" smtClean="0"/>
              <a:t> TIM6:</a:t>
            </a:r>
            <a:endParaRPr lang="de-DE" sz="240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450" y="814388"/>
            <a:ext cx="8315266" cy="5426924"/>
          </a:xfrm>
          <a:prstGeom prst="rect">
            <a:avLst/>
          </a:prstGeom>
        </p:spPr>
      </p:pic>
      <p:pic>
        <p:nvPicPr>
          <p:cNvPr id="15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50249" y="4097312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Legende mit Linie 1 15"/>
          <p:cNvSpPr/>
          <p:nvPr/>
        </p:nvSpPr>
        <p:spPr>
          <a:xfrm>
            <a:off x="531185" y="1724637"/>
            <a:ext cx="2919080" cy="1595679"/>
          </a:xfrm>
          <a:prstGeom prst="borderCallout1">
            <a:avLst>
              <a:gd name="adj1" fmla="val 59396"/>
              <a:gd name="adj2" fmla="val 99848"/>
              <a:gd name="adj3" fmla="val 167139"/>
              <a:gd name="adj4" fmla="val 155081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Prescalereinstellung</a:t>
            </a:r>
            <a:r>
              <a:rPr lang="de-DE" sz="2400" dirty="0" smtClean="0">
                <a:solidFill>
                  <a:srgbClr val="FF0000"/>
                </a:solidFill>
              </a:rPr>
              <a:t> 31 für 1µs Countertakt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6059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402"/>
    </mc:Choice>
    <mc:Fallback>
      <p:transition spd="slow" advTm="164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5" name="Gruppieren 4"/>
          <p:cNvGrpSpPr/>
          <p:nvPr/>
        </p:nvGrpSpPr>
        <p:grpSpPr>
          <a:xfrm>
            <a:off x="5679362" y="986731"/>
            <a:ext cx="1002897" cy="1589405"/>
            <a:chOff x="0" y="0"/>
            <a:chExt cx="1002969" cy="1589964"/>
          </a:xfrm>
        </p:grpSpPr>
        <p:sp>
          <p:nvSpPr>
            <p:cNvPr id="37" name="Rechteck 36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38" name="Rechteck 37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9" name="Rechteck 38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40" name="Rechteck 39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41" name="Rechteck 40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42" name="Rechteck 41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43" name="Rechteck 42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44" name="Rechteck 43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45" name="Ellipse 44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6" name="Gruppieren 5"/>
          <p:cNvGrpSpPr/>
          <p:nvPr/>
        </p:nvGrpSpPr>
        <p:grpSpPr>
          <a:xfrm>
            <a:off x="6784183" y="986731"/>
            <a:ext cx="1002897" cy="1589405"/>
            <a:chOff x="0" y="0"/>
            <a:chExt cx="1002969" cy="1589964"/>
          </a:xfrm>
        </p:grpSpPr>
        <p:sp>
          <p:nvSpPr>
            <p:cNvPr id="28" name="Rechteck 27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9" name="Rechteck 28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30" name="Rechteck 29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31" name="Rechteck 30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32" name="Rechteck 31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33" name="Rechteck 32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34" name="Rechteck 33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35" name="Rechteck 34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36" name="Ellipse 35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" name="Gruppieren 6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9" name="Rechteck 18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20" name="Rechteck 19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23" name="Rechteck 22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24" name="Rechteck 23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25" name="Rechteck 24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26" name="Rechteck 25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27" name="Ellipse 26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0x809F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0x8000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5667657" y="982212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6778330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672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79"/>
    </mc:Choice>
    <mc:Fallback>
      <p:transition spd="slow" advTm="30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0x8000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65085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84183" y="991905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63888" y="972473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5667657" y="982212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34" name="Gruppieren 13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135" name="Rechteck 13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36" name="Rechteck 13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37" name="Rechteck 13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38" name="Rechteck 13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39" name="Rechteck 13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40" name="Rechteck 13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41" name="Rechteck 14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42" name="Rechteck 14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43" name="Ellipse 14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44" name="Gruppieren 143"/>
          <p:cNvGrpSpPr/>
          <p:nvPr/>
        </p:nvGrpSpPr>
        <p:grpSpPr>
          <a:xfrm>
            <a:off x="6778330" y="979602"/>
            <a:ext cx="1002897" cy="1589405"/>
            <a:chOff x="0" y="0"/>
            <a:chExt cx="1002969" cy="1589964"/>
          </a:xfrm>
        </p:grpSpPr>
        <p:sp>
          <p:nvSpPr>
            <p:cNvPr id="145" name="Rechteck 14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46" name="Rechteck 14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47" name="Rechteck 14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48" name="Rechteck 14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49" name="Rechteck 14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50" name="Rechteck 14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51" name="Rechteck 15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52" name="Rechteck 15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53" name="Ellipse 15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55" name="Audio 1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3953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72"/>
    </mc:Choice>
    <mc:Fallback>
      <p:transition spd="slow" advTm="14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5"/>
                </p:tgtEl>
              </p:cMediaNode>
            </p:audio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0x8000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rgbClr val="FF0000"/>
                  </a:solidFill>
                </a:rPr>
                <a:t>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65085" y="957639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84183" y="96994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63888" y="950510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5667657" y="982212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34" name="Gruppieren 13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135" name="Rechteck 13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36" name="Rechteck 13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37" name="Rechteck 13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38" name="Rechteck 13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39" name="Rechteck 13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40" name="Rechteck 13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41" name="Rechteck 14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42" name="Rechteck 14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43" name="Ellipse 14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44" name="Gruppieren 143"/>
          <p:cNvGrpSpPr/>
          <p:nvPr/>
        </p:nvGrpSpPr>
        <p:grpSpPr>
          <a:xfrm>
            <a:off x="6778330" y="979602"/>
            <a:ext cx="1002897" cy="1589405"/>
            <a:chOff x="0" y="0"/>
            <a:chExt cx="1002969" cy="1589964"/>
          </a:xfrm>
        </p:grpSpPr>
        <p:sp>
          <p:nvSpPr>
            <p:cNvPr id="145" name="Rechteck 14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46" name="Rechteck 14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47" name="Rechteck 14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48" name="Rechteck 14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49" name="Rechteck 14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50" name="Rechteck 14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51" name="Rechteck 15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52" name="Rechteck 15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53" name="Ellipse 15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55" name="Audio 1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513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20"/>
    </mc:Choice>
    <mc:Fallback>
      <p:transition spd="slow" advTm="52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5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0x0000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65085" y="957639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84183" y="96994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63888" y="950510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5667657" y="982212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34" name="Gruppieren 13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135" name="Rechteck 13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36" name="Rechteck 13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37" name="Rechteck 13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38" name="Rechteck 13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39" name="Rechteck 13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40" name="Rechteck 13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41" name="Rechteck 14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42" name="Rechteck 14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43" name="Ellipse 14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44" name="Gruppieren 143"/>
          <p:cNvGrpSpPr/>
          <p:nvPr/>
        </p:nvGrpSpPr>
        <p:grpSpPr>
          <a:xfrm>
            <a:off x="6778330" y="979602"/>
            <a:ext cx="1002897" cy="1589405"/>
            <a:chOff x="0" y="0"/>
            <a:chExt cx="1002969" cy="1589964"/>
          </a:xfrm>
        </p:grpSpPr>
        <p:sp>
          <p:nvSpPr>
            <p:cNvPr id="145" name="Rechteck 14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46" name="Rechteck 14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47" name="Rechteck 14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48" name="Rechteck 14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49" name="Rechteck 14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50" name="Rechteck 14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51" name="Rechteck 15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52" name="Rechteck 15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53" name="Ellipse 15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55" name="Audio 1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228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48"/>
    </mc:Choice>
    <mc:Fallback>
      <p:transition spd="slow" advTm="4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5"/>
                </p:tgtEl>
              </p:cMediaNode>
            </p:audi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0x10000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51866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70964" y="991905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50669" y="972473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5667657" y="982212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34" name="Gruppieren 13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135" name="Rechteck 13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36" name="Rechteck 13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37" name="Rechteck 13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38" name="Rechteck 13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39" name="Rechteck 13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40" name="Rechteck 13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41" name="Rechteck 14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42" name="Rechteck 14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43" name="Ellipse 14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44" name="Gruppieren 143"/>
          <p:cNvGrpSpPr/>
          <p:nvPr/>
        </p:nvGrpSpPr>
        <p:grpSpPr>
          <a:xfrm>
            <a:off x="6778330" y="979602"/>
            <a:ext cx="1002897" cy="1589405"/>
            <a:chOff x="0" y="0"/>
            <a:chExt cx="1002969" cy="1589964"/>
          </a:xfrm>
        </p:grpSpPr>
        <p:sp>
          <p:nvSpPr>
            <p:cNvPr id="145" name="Rechteck 14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46" name="Rechteck 14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47" name="Rechteck 14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48" name="Rechteck 14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49" name="Rechteck 14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50" name="Rechteck 14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51" name="Rechteck 15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52" name="Rechteck 15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53" name="Ellipse 15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55" name="Audio 1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736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280"/>
    </mc:Choice>
    <mc:Fallback>
      <p:transition spd="slow" advTm="102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5"/>
                </p:tgtEl>
              </p:cMediaNode>
            </p:audio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latin typeface="Consolas" panose="020B0609020204030204" pitchFamily="49" charset="0"/>
              </a:rPr>
              <a:t>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0x10000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57106" y="969677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76204" y="981980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55909" y="962548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5667657" y="982212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34" name="Gruppieren 13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135" name="Rechteck 13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36" name="Rechteck 13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37" name="Rechteck 13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38" name="Rechteck 13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39" name="Rechteck 13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40" name="Rechteck 13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41" name="Rechteck 14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42" name="Rechteck 14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43" name="Ellipse 14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44" name="Gruppieren 143"/>
          <p:cNvGrpSpPr/>
          <p:nvPr/>
        </p:nvGrpSpPr>
        <p:grpSpPr>
          <a:xfrm>
            <a:off x="6778330" y="979602"/>
            <a:ext cx="1002897" cy="1589405"/>
            <a:chOff x="0" y="0"/>
            <a:chExt cx="1002969" cy="1589964"/>
          </a:xfrm>
        </p:grpSpPr>
        <p:sp>
          <p:nvSpPr>
            <p:cNvPr id="145" name="Rechteck 14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46" name="Rechteck 14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47" name="Rechteck 14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48" name="Rechteck 14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49" name="Rechteck 14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50" name="Rechteck 14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51" name="Rechteck 15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52" name="Rechteck 15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53" name="Ellipse 15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55" name="Audio 1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0851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47"/>
    </mc:Choice>
    <mc:Fallback>
      <p:transition spd="slow" advTm="13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5"/>
                </p:tgtEl>
              </p:cMediaNode>
            </p:audio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latin typeface="Consolas" panose="020B0609020204030204" pitchFamily="49" charset="0"/>
              </a:rPr>
              <a:t>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latin typeface="Consolas" panose="020B0609020204030204" pitchFamily="49" charset="0"/>
              </a:rPr>
              <a:t>	TIM6fertig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0x1000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>
                  <a:solidFill>
                    <a:schemeClr val="tx1"/>
                  </a:solidFill>
                </a:rPr>
                <a:t>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57106" y="969677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76204" y="981980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55909" y="962548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5667657" y="982212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34" name="Gruppieren 13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135" name="Rechteck 13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36" name="Rechteck 13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37" name="Rechteck 13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38" name="Rechteck 13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39" name="Rechteck 13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40" name="Rechteck 13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41" name="Rechteck 14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42" name="Rechteck 14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43" name="Ellipse 14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44" name="Gruppieren 143"/>
          <p:cNvGrpSpPr/>
          <p:nvPr/>
        </p:nvGrpSpPr>
        <p:grpSpPr>
          <a:xfrm>
            <a:off x="6778330" y="979602"/>
            <a:ext cx="1002897" cy="1589405"/>
            <a:chOff x="0" y="0"/>
            <a:chExt cx="1002969" cy="1589964"/>
          </a:xfrm>
        </p:grpSpPr>
        <p:sp>
          <p:nvSpPr>
            <p:cNvPr id="145" name="Rechteck 14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46" name="Rechteck 14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47" name="Rechteck 14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48" name="Rechteck 14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49" name="Rechteck 14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50" name="Rechteck 14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51" name="Rechteck 15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52" name="Rechteck 15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53" name="Ellipse 15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54" name="Audio 1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5620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248"/>
    </mc:Choice>
    <mc:Fallback>
      <p:transition spd="slow" advTm="82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"/>
                </p:tgtEl>
              </p:cMediaNode>
            </p:audio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latin typeface="Consolas" panose="020B0609020204030204" pitchFamily="49" charset="0"/>
              </a:rPr>
              <a:t>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latin typeface="Consolas" panose="020B0609020204030204" pitchFamily="49" charset="0"/>
              </a:rPr>
              <a:t>	TIM6fertig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R10</a:t>
            </a:r>
            <a:r>
              <a:rPr lang="de-DE" sz="2000" dirty="0"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R11,R5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0x1000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1234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57106" y="969677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76204" y="981980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55909" y="962548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5667657" y="982212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34" name="Gruppieren 13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135" name="Rechteck 13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36" name="Rechteck 13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37" name="Rechteck 13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38" name="Rechteck 13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39" name="Rechteck 13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40" name="Rechteck 13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41" name="Rechteck 14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42" name="Rechteck 14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43" name="Ellipse 14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44" name="Gruppieren 143"/>
          <p:cNvGrpSpPr/>
          <p:nvPr/>
        </p:nvGrpSpPr>
        <p:grpSpPr>
          <a:xfrm>
            <a:off x="6778330" y="979602"/>
            <a:ext cx="1002897" cy="1589405"/>
            <a:chOff x="0" y="0"/>
            <a:chExt cx="1002969" cy="1589964"/>
          </a:xfrm>
        </p:grpSpPr>
        <p:sp>
          <p:nvSpPr>
            <p:cNvPr id="145" name="Rechteck 14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46" name="Rechteck 14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47" name="Rechteck 14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48" name="Rechteck 14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49" name="Rechteck 14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50" name="Rechteck 14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51" name="Rechteck 15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52" name="Rechteck 15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53" name="Ellipse 15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54" name="Audio 1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728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119"/>
    </mc:Choice>
    <mc:Fallback>
      <p:transition spd="slow" advTm="141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"/>
                </p:tgtEl>
              </p:cMediaNode>
            </p:audio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latin typeface="Consolas" panose="020B0609020204030204" pitchFamily="49" charset="0"/>
              </a:rPr>
              <a:t>	R1,R11,R0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latin typeface="Consolas" panose="020B0609020204030204" pitchFamily="49" charset="0"/>
              </a:rPr>
              <a:t>	R0,R10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bl</a:t>
            </a:r>
            <a:r>
              <a:rPr lang="de-DE" sz="2000" dirty="0"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latin typeface="Consolas" panose="020B0609020204030204" pitchFamily="49" charset="0"/>
              </a:rPr>
              <a:t>MFS_sendWord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latin typeface="Consolas" panose="020B0609020204030204" pitchFamily="49" charset="0"/>
              </a:rPr>
              <a:t>	R0</a:t>
            </a:r>
            <a:r>
              <a:rPr lang="de-DE" sz="2000" dirty="0"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latin typeface="Consolas" panose="020B0609020204030204" pitchFamily="49" charset="0"/>
              </a:rPr>
              <a:t>	R11,R0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latin typeface="Consolas" panose="020B0609020204030204" pitchFamily="49" charset="0"/>
              </a:rPr>
              <a:t>	R10,1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latin typeface="Consolas" panose="020B0609020204030204" pitchFamily="49" charset="0"/>
              </a:rPr>
              <a:t>0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latin typeface="Consolas" panose="020B0609020204030204" pitchFamily="49" charset="0"/>
              </a:rPr>
              <a:t>	TIM6fertig</a:t>
            </a:r>
            <a:endParaRPr lang="de-DE" sz="2000" dirty="0"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endParaRPr lang="de-DE" sz="2000" dirty="0">
              <a:solidFill>
                <a:srgbClr val="FF0000"/>
              </a:solidFill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0x1000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60127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79225" y="991905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58930" y="972473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14" name="Gruppieren 113"/>
          <p:cNvGrpSpPr/>
          <p:nvPr/>
        </p:nvGrpSpPr>
        <p:grpSpPr>
          <a:xfrm>
            <a:off x="7860431" y="986731"/>
            <a:ext cx="1002897" cy="1589405"/>
            <a:chOff x="0" y="0"/>
            <a:chExt cx="1002969" cy="1589964"/>
          </a:xfrm>
        </p:grpSpPr>
        <p:sp>
          <p:nvSpPr>
            <p:cNvPr id="115" name="Rechteck 11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16" name="Rechteck 11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17" name="Rechteck 11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18" name="Rechteck 11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19" name="Rechteck 11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20" name="Rechteck 11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21" name="Rechteck 12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22" name="Rechteck 12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23" name="Ellipse 12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5667657" y="982212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34" name="Gruppieren 13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135" name="Rechteck 13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36" name="Rechteck 13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37" name="Rechteck 13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38" name="Rechteck 13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39" name="Rechteck 13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40" name="Rechteck 13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41" name="Rechteck 14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42" name="Rechteck 14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43" name="Ellipse 14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44" name="Gruppieren 143"/>
          <p:cNvGrpSpPr/>
          <p:nvPr/>
        </p:nvGrpSpPr>
        <p:grpSpPr>
          <a:xfrm>
            <a:off x="6778330" y="979602"/>
            <a:ext cx="1002897" cy="1589405"/>
            <a:chOff x="0" y="0"/>
            <a:chExt cx="1002969" cy="1589964"/>
          </a:xfrm>
        </p:grpSpPr>
        <p:sp>
          <p:nvSpPr>
            <p:cNvPr id="145" name="Rechteck 14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46" name="Rechteck 14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47" name="Rechteck 14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48" name="Rechteck 14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49" name="Rechteck 14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50" name="Rechteck 14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51" name="Rechteck 15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52" name="Rechteck 15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53" name="Ellipse 15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54" name="Audio 1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9311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59"/>
    </mc:Choice>
    <mc:Fallback>
      <p:transition spd="slow" advTm="255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"/>
                </p:tgtEl>
              </p:cMediaNode>
            </p:audi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R1,R11,R0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R11,R5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endParaRPr lang="de-DE" sz="2000" dirty="0">
              <a:solidFill>
                <a:srgbClr val="FF0000"/>
              </a:solidFill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0x1000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1234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60127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79225" y="991905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58930" y="972473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5667657" y="982212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54" name="Audio 1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4250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9847"/>
    </mc:Choice>
    <mc:Fallback>
      <p:transition spd="slow" advTm="398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2" name="Textfeld 11"/>
          <p:cNvSpPr txBox="1"/>
          <p:nvPr/>
        </p:nvSpPr>
        <p:spPr>
          <a:xfrm>
            <a:off x="0" y="733646"/>
            <a:ext cx="408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Konfiguration des </a:t>
            </a:r>
            <a:r>
              <a:rPr lang="de-DE" sz="2400" dirty="0" err="1" smtClean="0"/>
              <a:t>Timers</a:t>
            </a:r>
            <a:r>
              <a:rPr lang="de-DE" sz="2400" dirty="0" smtClean="0"/>
              <a:t> TIM6:</a:t>
            </a:r>
            <a:endParaRPr lang="de-DE" sz="2400" dirty="0"/>
          </a:p>
        </p:txBody>
      </p:sp>
      <p:pic>
        <p:nvPicPr>
          <p:cNvPr id="14" name="Grafik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1450" y="814388"/>
            <a:ext cx="8315266" cy="5426924"/>
          </a:xfrm>
          <a:prstGeom prst="rect">
            <a:avLst/>
          </a:prstGeom>
        </p:spPr>
      </p:pic>
      <p:pic>
        <p:nvPicPr>
          <p:cNvPr id="15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999104" y="4506322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Legende mit Linie 1 15"/>
          <p:cNvSpPr/>
          <p:nvPr/>
        </p:nvSpPr>
        <p:spPr>
          <a:xfrm>
            <a:off x="531185" y="1724637"/>
            <a:ext cx="2919080" cy="1595679"/>
          </a:xfrm>
          <a:prstGeom prst="borderCallout1">
            <a:avLst>
              <a:gd name="adj1" fmla="val 59396"/>
              <a:gd name="adj2" fmla="val 99848"/>
              <a:gd name="adj3" fmla="val 200456"/>
              <a:gd name="adj4" fmla="val 164551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Autoreload</a:t>
            </a:r>
            <a:r>
              <a:rPr lang="de-DE" sz="2400" dirty="0" smtClean="0">
                <a:solidFill>
                  <a:srgbClr val="FF0000"/>
                </a:solidFill>
              </a:rPr>
              <a:t> 999 für 1ms 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008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290"/>
    </mc:Choice>
    <mc:Fallback>
      <p:transition spd="slow" advTm="242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480601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400" b="1" dirty="0">
                <a:solidFill>
                  <a:srgbClr val="00B050"/>
                </a:solidFill>
              </a:rPr>
              <a:t>.global </a:t>
            </a:r>
            <a:r>
              <a:rPr lang="de-DE" sz="2400" b="1" dirty="0" err="1">
                <a:solidFill>
                  <a:srgbClr val="00B050"/>
                </a:solidFill>
              </a:rPr>
              <a:t>HAL_TIM_PeriodElapsedCallback</a:t>
            </a:r>
            <a:endParaRPr lang="de-DE" sz="2400" b="1" dirty="0" smtClean="0">
              <a:solidFill>
                <a:srgbClr val="00B050"/>
              </a:solidFill>
              <a:latin typeface="Consolas" panose="020B0609020204030204" pitchFamily="49" charset="0"/>
            </a:endParaRPr>
          </a:p>
          <a:p>
            <a:r>
              <a:rPr lang="de-DE" sz="2000" b="1" dirty="0" err="1" smtClean="0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R1,R11,R0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,#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0x1000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0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R11,R5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lr</a:t>
            </a:r>
            <a:endParaRPr lang="de-DE" sz="2000" dirty="0">
              <a:solidFill>
                <a:srgbClr val="FF0000"/>
              </a:solidFill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2" y="2944495"/>
            <a:ext cx="2611396" cy="461665"/>
            <a:chOff x="5667631" y="2907957"/>
            <a:chExt cx="2611396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1" y="2907957"/>
              <a:ext cx="1805213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619851" y="2907957"/>
              <a:ext cx="65917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787188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729286" y="2907957"/>
              <a:ext cx="5497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3" y="2938907"/>
            <a:ext cx="2611396" cy="461665"/>
            <a:chOff x="5667631" y="2907957"/>
            <a:chExt cx="2611396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1" y="2907957"/>
              <a:ext cx="1928279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0x1000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595911" y="2907957"/>
              <a:ext cx="6831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6" y="3568396"/>
            <a:ext cx="2611396" cy="461665"/>
            <a:chOff x="5667631" y="2907957"/>
            <a:chExt cx="2611396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1" y="2907957"/>
              <a:ext cx="1938845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1234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606477" y="2907957"/>
              <a:ext cx="67255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3" y="4197885"/>
            <a:ext cx="2611396" cy="461665"/>
            <a:chOff x="5667631" y="2907957"/>
            <a:chExt cx="2611396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1" y="2907957"/>
              <a:ext cx="1925777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647998" y="2907957"/>
              <a:ext cx="63102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7860127" y="986731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8959234" y="979602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7860127" y="979602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6779225" y="991905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8958930" y="972473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5667657" y="982212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pic>
        <p:nvPicPr>
          <p:cNvPr id="114" name="Audio 1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614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080"/>
    </mc:Choice>
    <mc:Fallback>
      <p:transition spd="slow" advTm="260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4"/>
                </p:tgtEl>
              </p:cMediaNode>
            </p:audio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7625121" y="814388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sp>
        <p:nvSpPr>
          <p:cNvPr id="60" name="Rechteck 59"/>
          <p:cNvSpPr/>
          <p:nvPr/>
        </p:nvSpPr>
        <p:spPr>
          <a:xfrm>
            <a:off x="9834762" y="44505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10882438" y="44554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8758514" y="47588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7713826" y="479125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9805886" y="814388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10904993" y="807259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9805886" y="807259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8724984" y="81956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10904689" y="800130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7613416" y="809869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sp>
        <p:nvSpPr>
          <p:cNvPr id="114" name="Rechteck 113"/>
          <p:cNvSpPr/>
          <p:nvPr/>
        </p:nvSpPr>
        <p:spPr>
          <a:xfrm>
            <a:off x="813042" y="2000360"/>
            <a:ext cx="1026683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…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</a:t>
            </a:r>
            <a:r>
              <a:rPr lang="de-DE" sz="24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R9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,=</a:t>
            </a:r>
            <a:r>
              <a:rPr lang="de-DE" sz="24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TIM6		//Timer TIM6 auswählen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endParaRPr lang="de-DE" sz="2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,#1</a:t>
            </a: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,[R9,CNT]</a:t>
            </a: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,[R9,CR1]</a:t>
            </a: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,[R9,DIER]</a:t>
            </a: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dirty="0" smtClean="0">
                <a:solidFill>
                  <a:srgbClr val="3F7F5F"/>
                </a:solidFill>
                <a:latin typeface="Consolas" panose="020B0609020204030204" pitchFamily="49" charset="0"/>
              </a:rPr>
              <a:t>Digit-Auswahl-Adresse</a:t>
            </a:r>
            <a:endParaRPr lang="de-DE" dirty="0">
              <a:solidFill>
                <a:srgbClr val="3F7F5F"/>
              </a:solidFill>
              <a:latin typeface="Consolas" panose="020B0609020204030204" pitchFamily="49" charset="0"/>
            </a:endParaRP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,#0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//Digit-Wert</a:t>
            </a:r>
            <a:endParaRPr lang="de-DE" dirty="0"/>
          </a:p>
        </p:txBody>
      </p:sp>
      <p:sp>
        <p:nvSpPr>
          <p:cNvPr id="115" name="Textfeld 114"/>
          <p:cNvSpPr txBox="1"/>
          <p:nvPr/>
        </p:nvSpPr>
        <p:spPr>
          <a:xfrm>
            <a:off x="758708" y="862138"/>
            <a:ext cx="2548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Die Initialisierung:</a:t>
            </a:r>
            <a:endParaRPr lang="de-DE" sz="2400" dirty="0"/>
          </a:p>
        </p:txBody>
      </p:sp>
      <p:pic>
        <p:nvPicPr>
          <p:cNvPr id="116" name="Audio 1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804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128"/>
    </mc:Choice>
    <mc:Fallback>
      <p:transition spd="slow" advTm="12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6"/>
                </p:tgtEl>
              </p:cMediaNode>
            </p:audio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7625121" y="814388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sp>
        <p:nvSpPr>
          <p:cNvPr id="60" name="Rechteck 59"/>
          <p:cNvSpPr/>
          <p:nvPr/>
        </p:nvSpPr>
        <p:spPr>
          <a:xfrm>
            <a:off x="9834762" y="44505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10882438" y="44554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8758514" y="47588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7713826" y="479125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9805886" y="814388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10904993" y="807259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9805886" y="807259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8724984" y="81956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10904689" y="800130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7613416" y="809869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sp>
        <p:nvSpPr>
          <p:cNvPr id="114" name="Rechteck 113"/>
          <p:cNvSpPr/>
          <p:nvPr/>
        </p:nvSpPr>
        <p:spPr>
          <a:xfrm>
            <a:off x="813042" y="2000360"/>
            <a:ext cx="958197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…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latin typeface="Consolas" panose="020B0609020204030204" pitchFamily="49" charset="0"/>
              </a:rPr>
              <a:t>ldr</a:t>
            </a:r>
            <a:r>
              <a:rPr lang="de-DE" sz="2400" b="1" dirty="0" smtClean="0">
                <a:latin typeface="Consolas" panose="020B0609020204030204" pitchFamily="49" charset="0"/>
              </a:rPr>
              <a:t>	R9</a:t>
            </a:r>
            <a:r>
              <a:rPr lang="de-DE" sz="2400" b="1" dirty="0">
                <a:latin typeface="Consolas" panose="020B0609020204030204" pitchFamily="49" charset="0"/>
              </a:rPr>
              <a:t>,=</a:t>
            </a:r>
            <a:r>
              <a:rPr lang="de-DE" sz="2400" b="1" dirty="0" smtClean="0">
                <a:latin typeface="Consolas" panose="020B0609020204030204" pitchFamily="49" charset="0"/>
              </a:rPr>
              <a:t>TIM6		//Timer TIM6 auswählen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endParaRPr lang="de-DE" sz="2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4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,#</a:t>
            </a:r>
            <a:r>
              <a:rPr lang="de-DE" sz="24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1			//1 in Register R0 </a:t>
            </a:r>
            <a:endParaRPr lang="de-DE" sz="2400" b="1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,[R9,CNT]</a:t>
            </a: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,[R9,CR1]</a:t>
            </a: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,[R9,DIER]</a:t>
            </a: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//Digit-Auswahl</a:t>
            </a: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,#0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//Digit-Wert</a:t>
            </a:r>
            <a:endParaRPr lang="de-DE" dirty="0"/>
          </a:p>
        </p:txBody>
      </p:sp>
      <p:sp>
        <p:nvSpPr>
          <p:cNvPr id="115" name="Textfeld 114"/>
          <p:cNvSpPr txBox="1"/>
          <p:nvPr/>
        </p:nvSpPr>
        <p:spPr>
          <a:xfrm>
            <a:off x="758708" y="862138"/>
            <a:ext cx="2548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Die Initialisierung:</a:t>
            </a:r>
            <a:endParaRPr lang="de-DE" sz="2400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9396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5411"/>
    </mc:Choice>
    <mc:Fallback>
      <p:transition spd="slow" advTm="54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7625121" y="814388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sp>
        <p:nvSpPr>
          <p:cNvPr id="60" name="Rechteck 59"/>
          <p:cNvSpPr/>
          <p:nvPr/>
        </p:nvSpPr>
        <p:spPr>
          <a:xfrm>
            <a:off x="9834762" y="44505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10882438" y="44554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8758514" y="47588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7713826" y="479125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9805886" y="814388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10904993" y="807259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9805886" y="807259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8724984" y="81956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10904689" y="800130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7613416" y="809869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sp>
        <p:nvSpPr>
          <p:cNvPr id="114" name="Rechteck 113"/>
          <p:cNvSpPr/>
          <p:nvPr/>
        </p:nvSpPr>
        <p:spPr>
          <a:xfrm>
            <a:off x="813042" y="2000360"/>
            <a:ext cx="958197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…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latin typeface="Consolas" panose="020B0609020204030204" pitchFamily="49" charset="0"/>
              </a:rPr>
              <a:t>ldr</a:t>
            </a:r>
            <a:r>
              <a:rPr lang="de-DE" sz="2400" b="1" dirty="0" smtClean="0">
                <a:latin typeface="Consolas" panose="020B0609020204030204" pitchFamily="49" charset="0"/>
              </a:rPr>
              <a:t>	R9</a:t>
            </a:r>
            <a:r>
              <a:rPr lang="de-DE" sz="2400" b="1" dirty="0">
                <a:latin typeface="Consolas" panose="020B0609020204030204" pitchFamily="49" charset="0"/>
              </a:rPr>
              <a:t>,=</a:t>
            </a:r>
            <a:r>
              <a:rPr lang="de-DE" sz="2400" b="1" dirty="0" smtClean="0">
                <a:latin typeface="Consolas" panose="020B0609020204030204" pitchFamily="49" charset="0"/>
              </a:rPr>
              <a:t>TIM6		//Timer TIM6 auswählen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endParaRPr lang="de-DE" sz="2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latin typeface="Consolas" panose="020B0609020204030204" pitchFamily="49" charset="0"/>
              </a:rPr>
              <a:t>mov</a:t>
            </a:r>
            <a:r>
              <a:rPr lang="de-DE" sz="2400" b="1" dirty="0" smtClean="0">
                <a:latin typeface="Consolas" panose="020B0609020204030204" pitchFamily="49" charset="0"/>
              </a:rPr>
              <a:t>	R0</a:t>
            </a:r>
            <a:r>
              <a:rPr lang="de-DE" sz="2400" b="1" dirty="0">
                <a:latin typeface="Consolas" panose="020B0609020204030204" pitchFamily="49" charset="0"/>
              </a:rPr>
              <a:t>,#</a:t>
            </a:r>
            <a:r>
              <a:rPr lang="de-DE" sz="2400" b="1" dirty="0" smtClean="0">
                <a:latin typeface="Consolas" panose="020B0609020204030204" pitchFamily="49" charset="0"/>
              </a:rPr>
              <a:t>1			//1 in Register R0 </a:t>
            </a:r>
            <a:endParaRPr lang="de-DE" sz="2400" b="1" dirty="0"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,[R9,CNT</a:t>
            </a:r>
            <a:r>
              <a:rPr lang="de-DE" sz="24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]	//Der Counter startet bei 1</a:t>
            </a:r>
            <a:endParaRPr lang="de-DE" sz="2400" b="1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,[R9,CR1]</a:t>
            </a: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,[R9,DIER]</a:t>
            </a: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//Digit-Auswahl</a:t>
            </a: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,#0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//Digit-Wert</a:t>
            </a:r>
            <a:endParaRPr lang="de-DE" dirty="0"/>
          </a:p>
        </p:txBody>
      </p:sp>
      <p:sp>
        <p:nvSpPr>
          <p:cNvPr id="115" name="Textfeld 114"/>
          <p:cNvSpPr txBox="1"/>
          <p:nvPr/>
        </p:nvSpPr>
        <p:spPr>
          <a:xfrm>
            <a:off x="758708" y="862138"/>
            <a:ext cx="2548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Die Initialisierung:</a:t>
            </a:r>
            <a:endParaRPr lang="de-DE" sz="2400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12366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300"/>
    </mc:Choice>
    <mc:Fallback>
      <p:transition spd="slow" advTm="10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7625121" y="814388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sp>
        <p:nvSpPr>
          <p:cNvPr id="60" name="Rechteck 59"/>
          <p:cNvSpPr/>
          <p:nvPr/>
        </p:nvSpPr>
        <p:spPr>
          <a:xfrm>
            <a:off x="9834762" y="44505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10882438" y="44554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8758514" y="47588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7713826" y="479125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9805886" y="814388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10904993" y="807259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9805886" y="807259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8724984" y="81956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10904689" y="800130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7613416" y="809869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sp>
        <p:nvSpPr>
          <p:cNvPr id="114" name="Rechteck 113"/>
          <p:cNvSpPr/>
          <p:nvPr/>
        </p:nvSpPr>
        <p:spPr>
          <a:xfrm>
            <a:off x="813042" y="2000360"/>
            <a:ext cx="958197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…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latin typeface="Consolas" panose="020B0609020204030204" pitchFamily="49" charset="0"/>
              </a:rPr>
              <a:t>ldr</a:t>
            </a:r>
            <a:r>
              <a:rPr lang="de-DE" sz="2400" b="1" dirty="0" smtClean="0">
                <a:latin typeface="Consolas" panose="020B0609020204030204" pitchFamily="49" charset="0"/>
              </a:rPr>
              <a:t>	R9</a:t>
            </a:r>
            <a:r>
              <a:rPr lang="de-DE" sz="2400" b="1" dirty="0">
                <a:latin typeface="Consolas" panose="020B0609020204030204" pitchFamily="49" charset="0"/>
              </a:rPr>
              <a:t>,=</a:t>
            </a:r>
            <a:r>
              <a:rPr lang="de-DE" sz="2400" b="1" dirty="0" smtClean="0">
                <a:latin typeface="Consolas" panose="020B0609020204030204" pitchFamily="49" charset="0"/>
              </a:rPr>
              <a:t>TIM6		//Timer TIM6 auswählen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endParaRPr lang="de-DE" sz="2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latin typeface="Consolas" panose="020B0609020204030204" pitchFamily="49" charset="0"/>
              </a:rPr>
              <a:t>mov</a:t>
            </a:r>
            <a:r>
              <a:rPr lang="de-DE" sz="2400" b="1" dirty="0" smtClean="0">
                <a:latin typeface="Consolas" panose="020B0609020204030204" pitchFamily="49" charset="0"/>
              </a:rPr>
              <a:t>	R0</a:t>
            </a:r>
            <a:r>
              <a:rPr lang="de-DE" sz="2400" b="1" dirty="0">
                <a:latin typeface="Consolas" panose="020B0609020204030204" pitchFamily="49" charset="0"/>
              </a:rPr>
              <a:t>,#</a:t>
            </a:r>
            <a:r>
              <a:rPr lang="de-DE" sz="2400" b="1" dirty="0" smtClean="0">
                <a:latin typeface="Consolas" panose="020B0609020204030204" pitchFamily="49" charset="0"/>
              </a:rPr>
              <a:t>1			//1 in Register R0 </a:t>
            </a:r>
            <a:endParaRPr lang="de-DE" sz="2400" b="1" dirty="0"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latin typeface="Consolas" panose="020B0609020204030204" pitchFamily="49" charset="0"/>
              </a:rPr>
              <a:t>	R0</a:t>
            </a:r>
            <a:r>
              <a:rPr lang="de-DE" sz="2400" b="1" dirty="0">
                <a:latin typeface="Consolas" panose="020B0609020204030204" pitchFamily="49" charset="0"/>
              </a:rPr>
              <a:t>,[R9,CNT</a:t>
            </a:r>
            <a:r>
              <a:rPr lang="de-DE" sz="2400" b="1" dirty="0" smtClean="0">
                <a:latin typeface="Consolas" panose="020B0609020204030204" pitchFamily="49" charset="0"/>
              </a:rPr>
              <a:t>]	//Der Counter startet bei 1</a:t>
            </a:r>
            <a:endParaRPr lang="de-DE" sz="2400" b="1" dirty="0"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,[R9,CR1</a:t>
            </a:r>
            <a:r>
              <a:rPr lang="de-DE" sz="24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]	//CEN = 1 Counter freigeben</a:t>
            </a:r>
            <a:endParaRPr lang="de-DE" sz="2400" b="1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,[R9,DIER]</a:t>
            </a: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//Digit-Auswahl</a:t>
            </a: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,#0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//Digit-Wert</a:t>
            </a:r>
            <a:endParaRPr lang="de-DE" dirty="0"/>
          </a:p>
        </p:txBody>
      </p:sp>
      <p:sp>
        <p:nvSpPr>
          <p:cNvPr id="115" name="Textfeld 114"/>
          <p:cNvSpPr txBox="1"/>
          <p:nvPr/>
        </p:nvSpPr>
        <p:spPr>
          <a:xfrm>
            <a:off x="758708" y="862138"/>
            <a:ext cx="2548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Die Initialisierung:</a:t>
            </a:r>
            <a:endParaRPr lang="de-DE" sz="2400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185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896"/>
    </mc:Choice>
    <mc:Fallback>
      <p:transition spd="slow" advTm="88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7625121" y="814388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sp>
        <p:nvSpPr>
          <p:cNvPr id="60" name="Rechteck 59"/>
          <p:cNvSpPr/>
          <p:nvPr/>
        </p:nvSpPr>
        <p:spPr>
          <a:xfrm>
            <a:off x="9834762" y="44505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10882438" y="44554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8758514" y="47588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7713826" y="479125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9805886" y="814388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10904993" y="807259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9805886" y="807259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8724984" y="81956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10904689" y="800130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7613416" y="809869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sp>
        <p:nvSpPr>
          <p:cNvPr id="114" name="Rechteck 113"/>
          <p:cNvSpPr/>
          <p:nvPr/>
        </p:nvSpPr>
        <p:spPr>
          <a:xfrm>
            <a:off x="813042" y="2000360"/>
            <a:ext cx="9581977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…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latin typeface="Consolas" panose="020B0609020204030204" pitchFamily="49" charset="0"/>
              </a:rPr>
              <a:t>ldr</a:t>
            </a:r>
            <a:r>
              <a:rPr lang="de-DE" sz="2400" b="1" dirty="0" smtClean="0">
                <a:latin typeface="Consolas" panose="020B0609020204030204" pitchFamily="49" charset="0"/>
              </a:rPr>
              <a:t>	R9</a:t>
            </a:r>
            <a:r>
              <a:rPr lang="de-DE" sz="2400" b="1" dirty="0">
                <a:latin typeface="Consolas" panose="020B0609020204030204" pitchFamily="49" charset="0"/>
              </a:rPr>
              <a:t>,=</a:t>
            </a:r>
            <a:r>
              <a:rPr lang="de-DE" sz="2400" b="1" dirty="0" smtClean="0">
                <a:latin typeface="Consolas" panose="020B0609020204030204" pitchFamily="49" charset="0"/>
              </a:rPr>
              <a:t>TIM6		//Timer TIM6 auswählen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endParaRPr lang="de-DE" sz="2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latin typeface="Consolas" panose="020B0609020204030204" pitchFamily="49" charset="0"/>
              </a:rPr>
              <a:t>mov</a:t>
            </a:r>
            <a:r>
              <a:rPr lang="de-DE" sz="2400" b="1" dirty="0" smtClean="0">
                <a:latin typeface="Consolas" panose="020B0609020204030204" pitchFamily="49" charset="0"/>
              </a:rPr>
              <a:t>	R0</a:t>
            </a:r>
            <a:r>
              <a:rPr lang="de-DE" sz="2400" b="1" dirty="0">
                <a:latin typeface="Consolas" panose="020B0609020204030204" pitchFamily="49" charset="0"/>
              </a:rPr>
              <a:t>,#</a:t>
            </a:r>
            <a:r>
              <a:rPr lang="de-DE" sz="2400" b="1" dirty="0" smtClean="0">
                <a:latin typeface="Consolas" panose="020B0609020204030204" pitchFamily="49" charset="0"/>
              </a:rPr>
              <a:t>1			//1 in Register R0 </a:t>
            </a:r>
            <a:endParaRPr lang="de-DE" sz="2400" b="1" dirty="0"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latin typeface="Consolas" panose="020B0609020204030204" pitchFamily="49" charset="0"/>
              </a:rPr>
              <a:t>	R0</a:t>
            </a:r>
            <a:r>
              <a:rPr lang="de-DE" sz="2400" b="1" dirty="0">
                <a:latin typeface="Consolas" panose="020B0609020204030204" pitchFamily="49" charset="0"/>
              </a:rPr>
              <a:t>,[R9,CNT</a:t>
            </a:r>
            <a:r>
              <a:rPr lang="de-DE" sz="2400" b="1" dirty="0" smtClean="0">
                <a:latin typeface="Consolas" panose="020B0609020204030204" pitchFamily="49" charset="0"/>
              </a:rPr>
              <a:t>]	//Der Counter startet bei 1</a:t>
            </a:r>
            <a:endParaRPr lang="de-DE" sz="2400" b="1" dirty="0"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latin typeface="Consolas" panose="020B0609020204030204" pitchFamily="49" charset="0"/>
              </a:rPr>
              <a:t>	R0</a:t>
            </a:r>
            <a:r>
              <a:rPr lang="de-DE" sz="2400" b="1" dirty="0">
                <a:latin typeface="Consolas" panose="020B0609020204030204" pitchFamily="49" charset="0"/>
              </a:rPr>
              <a:t>,[R9,CR1</a:t>
            </a:r>
            <a:r>
              <a:rPr lang="de-DE" sz="2400" b="1" dirty="0" smtClean="0">
                <a:latin typeface="Consolas" panose="020B0609020204030204" pitchFamily="49" charset="0"/>
              </a:rPr>
              <a:t>]	//CEN = 1 Counter freigeben</a:t>
            </a:r>
            <a:endParaRPr lang="de-DE" sz="2400" b="1" dirty="0"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str</a:t>
            </a:r>
            <a:r>
              <a:rPr lang="de-DE" sz="24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400" b="1" dirty="0">
                <a:solidFill>
                  <a:srgbClr val="FF0000"/>
                </a:solidFill>
                <a:latin typeface="Consolas" panose="020B0609020204030204" pitchFamily="49" charset="0"/>
              </a:rPr>
              <a:t>,[R9,DIER</a:t>
            </a:r>
            <a:r>
              <a:rPr lang="de-DE" sz="2400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]	//DIER = 1 Interrupt freigeben</a:t>
            </a:r>
            <a:endParaRPr lang="de-DE" sz="2400" b="1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//Digit-Auswahl</a:t>
            </a:r>
          </a:p>
          <a:p>
            <a:r>
              <a:rPr lang="de-DE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,#0</a:t>
            </a:r>
            <a:r>
              <a:rPr lang="de-DE" dirty="0">
                <a:solidFill>
                  <a:srgbClr val="3F7F5F"/>
                </a:solidFill>
                <a:latin typeface="Consolas" panose="020B0609020204030204" pitchFamily="49" charset="0"/>
              </a:rPr>
              <a:t>//Digit-Wert</a:t>
            </a:r>
            <a:endParaRPr lang="de-DE" dirty="0"/>
          </a:p>
        </p:txBody>
      </p:sp>
      <p:sp>
        <p:nvSpPr>
          <p:cNvPr id="115" name="Textfeld 114"/>
          <p:cNvSpPr txBox="1"/>
          <p:nvPr/>
        </p:nvSpPr>
        <p:spPr>
          <a:xfrm>
            <a:off x="758708" y="862138"/>
            <a:ext cx="2548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Die Initialisierung:</a:t>
            </a:r>
            <a:endParaRPr lang="de-DE" sz="2400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380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272"/>
    </mc:Choice>
    <mc:Fallback>
      <p:transition spd="slow" advTm="1527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7625121" y="814388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sp>
        <p:nvSpPr>
          <p:cNvPr id="60" name="Rechteck 59"/>
          <p:cNvSpPr/>
          <p:nvPr/>
        </p:nvSpPr>
        <p:spPr>
          <a:xfrm>
            <a:off x="9834762" y="44505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10882438" y="44554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8758514" y="475883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7713826" y="479125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grpSp>
        <p:nvGrpSpPr>
          <p:cNvPr id="64" name="Gruppieren 63"/>
          <p:cNvGrpSpPr/>
          <p:nvPr/>
        </p:nvGrpSpPr>
        <p:grpSpPr>
          <a:xfrm>
            <a:off x="9805886" y="814388"/>
            <a:ext cx="1002897" cy="1589405"/>
            <a:chOff x="0" y="0"/>
            <a:chExt cx="1002969" cy="1589964"/>
          </a:xfrm>
        </p:grpSpPr>
        <p:sp>
          <p:nvSpPr>
            <p:cNvPr id="65" name="Rechteck 6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66" name="Rechteck 6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7" name="Rechteck 6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68" name="Rechteck 6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9" name="Rechteck 6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0" name="Rechteck 6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1" name="Rechteck 7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2" name="Rechteck 7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Ellipse 7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74" name="Gruppieren 73"/>
          <p:cNvGrpSpPr/>
          <p:nvPr/>
        </p:nvGrpSpPr>
        <p:grpSpPr>
          <a:xfrm>
            <a:off x="10904993" y="807259"/>
            <a:ext cx="1002897" cy="1589405"/>
            <a:chOff x="0" y="0"/>
            <a:chExt cx="1002969" cy="1589964"/>
          </a:xfrm>
        </p:grpSpPr>
        <p:sp>
          <p:nvSpPr>
            <p:cNvPr id="75" name="Rechteck 7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76" name="Rechteck 7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77" name="Rechteck 7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78" name="Rechteck 7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79" name="Rechteck 7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80" name="Rechteck 7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81" name="Rechteck 8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82" name="Rechteck 8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83" name="Ellipse 8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84" name="Gruppieren 83"/>
          <p:cNvGrpSpPr/>
          <p:nvPr/>
        </p:nvGrpSpPr>
        <p:grpSpPr>
          <a:xfrm>
            <a:off x="9805886" y="807259"/>
            <a:ext cx="1002897" cy="1589405"/>
            <a:chOff x="0" y="0"/>
            <a:chExt cx="1002969" cy="1589964"/>
          </a:xfrm>
        </p:grpSpPr>
        <p:sp>
          <p:nvSpPr>
            <p:cNvPr id="85" name="Rechteck 8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86" name="Rechteck 8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87" name="Rechteck 8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88" name="Rechteck 8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89" name="Rechteck 8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90" name="Rechteck 8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91" name="Rechteck 9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92" name="Rechteck 9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93" name="Ellipse 9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94" name="Gruppieren 93"/>
          <p:cNvGrpSpPr/>
          <p:nvPr/>
        </p:nvGrpSpPr>
        <p:grpSpPr>
          <a:xfrm>
            <a:off x="8724984" y="819562"/>
            <a:ext cx="1002897" cy="1589405"/>
            <a:chOff x="0" y="0"/>
            <a:chExt cx="1002969" cy="1589964"/>
          </a:xfrm>
        </p:grpSpPr>
        <p:sp>
          <p:nvSpPr>
            <p:cNvPr id="95" name="Rechteck 9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96" name="Rechteck 9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7" name="Rechteck 9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98" name="Rechteck 9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99" name="Rechteck 9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0" name="Rechteck 9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1" name="Rechteck 10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2" name="Rechteck 10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03" name="Ellipse 10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04" name="Gruppieren 103"/>
          <p:cNvGrpSpPr/>
          <p:nvPr/>
        </p:nvGrpSpPr>
        <p:grpSpPr>
          <a:xfrm>
            <a:off x="10904689" y="800130"/>
            <a:ext cx="1002897" cy="1589405"/>
            <a:chOff x="0" y="0"/>
            <a:chExt cx="1002969" cy="1589964"/>
          </a:xfrm>
        </p:grpSpPr>
        <p:sp>
          <p:nvSpPr>
            <p:cNvPr id="105" name="Rechteck 10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06" name="Rechteck 10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</a:p>
          </p:txBody>
        </p:sp>
        <p:sp>
          <p:nvSpPr>
            <p:cNvPr id="107" name="Rechteck 10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08" name="Rechteck 10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</a:p>
          </p:txBody>
        </p:sp>
        <p:sp>
          <p:nvSpPr>
            <p:cNvPr id="109" name="Rechteck 10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</a:p>
          </p:txBody>
        </p:sp>
        <p:sp>
          <p:nvSpPr>
            <p:cNvPr id="110" name="Rechteck 10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</a:p>
          </p:txBody>
        </p:sp>
        <p:sp>
          <p:nvSpPr>
            <p:cNvPr id="111" name="Rechteck 11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</a:p>
          </p:txBody>
        </p:sp>
        <p:sp>
          <p:nvSpPr>
            <p:cNvPr id="112" name="Rechteck 11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</a:p>
          </p:txBody>
        </p:sp>
        <p:sp>
          <p:nvSpPr>
            <p:cNvPr id="113" name="Ellipse 11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grpSp>
        <p:nvGrpSpPr>
          <p:cNvPr id="124" name="Gruppieren 123"/>
          <p:cNvGrpSpPr/>
          <p:nvPr/>
        </p:nvGrpSpPr>
        <p:grpSpPr>
          <a:xfrm>
            <a:off x="7613416" y="809869"/>
            <a:ext cx="1002897" cy="1589405"/>
            <a:chOff x="0" y="0"/>
            <a:chExt cx="1002969" cy="1589964"/>
          </a:xfrm>
        </p:grpSpPr>
        <p:sp>
          <p:nvSpPr>
            <p:cNvPr id="125" name="Rechteck 124"/>
            <p:cNvSpPr/>
            <p:nvPr/>
          </p:nvSpPr>
          <p:spPr>
            <a:xfrm>
              <a:off x="0" y="0"/>
              <a:ext cx="1002969" cy="1589964"/>
            </a:xfrm>
            <a:prstGeom prst="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de-DE"/>
            </a:p>
          </p:txBody>
        </p:sp>
        <p:sp>
          <p:nvSpPr>
            <p:cNvPr id="126" name="Rechteck 125"/>
            <p:cNvSpPr/>
            <p:nvPr/>
          </p:nvSpPr>
          <p:spPr>
            <a:xfrm>
              <a:off x="279779" y="47767"/>
              <a:ext cx="415925" cy="149690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a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7" name="Rechteck 126"/>
            <p:cNvSpPr/>
            <p:nvPr/>
          </p:nvSpPr>
          <p:spPr>
            <a:xfrm>
              <a:off x="279779" y="620973"/>
              <a:ext cx="415925" cy="156949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g</a:t>
              </a:r>
            </a:p>
          </p:txBody>
        </p:sp>
        <p:sp>
          <p:nvSpPr>
            <p:cNvPr id="128" name="Rechteck 127"/>
            <p:cNvSpPr/>
            <p:nvPr/>
          </p:nvSpPr>
          <p:spPr>
            <a:xfrm>
              <a:off x="279779" y="1248770"/>
              <a:ext cx="415925" cy="143302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29" name="Rechteck 128"/>
            <p:cNvSpPr/>
            <p:nvPr/>
          </p:nvSpPr>
          <p:spPr>
            <a:xfrm>
              <a:off x="88711" y="225188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f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0" name="Rechteck 129"/>
            <p:cNvSpPr/>
            <p:nvPr/>
          </p:nvSpPr>
          <p:spPr>
            <a:xfrm>
              <a:off x="88711" y="839337"/>
              <a:ext cx="136477" cy="361315"/>
            </a:xfrm>
            <a:prstGeom prst="rect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e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1" name="Rechteck 130"/>
            <p:cNvSpPr/>
            <p:nvPr/>
          </p:nvSpPr>
          <p:spPr>
            <a:xfrm>
              <a:off x="757451" y="225188"/>
              <a:ext cx="163603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2" name="Rechteck 131"/>
            <p:cNvSpPr/>
            <p:nvPr/>
          </p:nvSpPr>
          <p:spPr>
            <a:xfrm>
              <a:off x="757451" y="839337"/>
              <a:ext cx="163195" cy="361665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 dirty="0">
                  <a:solidFill>
                    <a:srgbClr val="FF0000"/>
                  </a:solidFill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c</a:t>
              </a:r>
              <a:endParaRPr lang="de-DE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33" name="Ellipse 132"/>
            <p:cNvSpPr/>
            <p:nvPr/>
          </p:nvSpPr>
          <p:spPr>
            <a:xfrm>
              <a:off x="757451" y="1344304"/>
              <a:ext cx="245214" cy="245660"/>
            </a:xfrm>
            <a:prstGeom prst="ellipse">
              <a:avLst/>
            </a:prstGeom>
            <a:solidFill>
              <a:srgbClr val="C00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0" tIns="0" rIns="0" bIns="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07000"/>
                </a:lnSpc>
                <a:spcAft>
                  <a:spcPts val="800"/>
                </a:spcAft>
              </a:pPr>
              <a:r>
                <a: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rPr>
                <a:t>dp</a:t>
              </a:r>
            </a:p>
          </p:txBody>
        </p:sp>
      </p:grpSp>
      <p:sp>
        <p:nvSpPr>
          <p:cNvPr id="114" name="Rechteck 113"/>
          <p:cNvSpPr/>
          <p:nvPr/>
        </p:nvSpPr>
        <p:spPr>
          <a:xfrm>
            <a:off x="813042" y="2000360"/>
            <a:ext cx="9581977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main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…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dirty="0" err="1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 err="1" smtClean="0">
                <a:latin typeface="Consolas" panose="020B0609020204030204" pitchFamily="49" charset="0"/>
              </a:rPr>
              <a:t>ldr</a:t>
            </a:r>
            <a:r>
              <a:rPr lang="de-DE" dirty="0" smtClean="0">
                <a:latin typeface="Consolas" panose="020B0609020204030204" pitchFamily="49" charset="0"/>
              </a:rPr>
              <a:t>	R9</a:t>
            </a:r>
            <a:r>
              <a:rPr lang="de-DE" dirty="0">
                <a:latin typeface="Consolas" panose="020B0609020204030204" pitchFamily="49" charset="0"/>
              </a:rPr>
              <a:t>,=</a:t>
            </a:r>
            <a:r>
              <a:rPr lang="de-DE" dirty="0" smtClean="0">
                <a:latin typeface="Consolas" panose="020B0609020204030204" pitchFamily="49" charset="0"/>
              </a:rPr>
              <a:t>TIM6		//Timer TIM6 auswählen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endParaRPr lang="de-DE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 err="1" smtClean="0">
                <a:latin typeface="Consolas" panose="020B0609020204030204" pitchFamily="49" charset="0"/>
              </a:rPr>
              <a:t>mov</a:t>
            </a:r>
            <a:r>
              <a:rPr lang="de-DE" dirty="0" smtClean="0">
                <a:latin typeface="Consolas" panose="020B0609020204030204" pitchFamily="49" charset="0"/>
              </a:rPr>
              <a:t>	R0</a:t>
            </a:r>
            <a:r>
              <a:rPr lang="de-DE" dirty="0">
                <a:latin typeface="Consolas" panose="020B0609020204030204" pitchFamily="49" charset="0"/>
              </a:rPr>
              <a:t>,#</a:t>
            </a:r>
            <a:r>
              <a:rPr lang="de-DE" dirty="0" smtClean="0">
                <a:latin typeface="Consolas" panose="020B0609020204030204" pitchFamily="49" charset="0"/>
              </a:rPr>
              <a:t>1			//1 in Register R0 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 err="1" smtClean="0">
                <a:latin typeface="Consolas" panose="020B0609020204030204" pitchFamily="49" charset="0"/>
              </a:rPr>
              <a:t>str</a:t>
            </a:r>
            <a:r>
              <a:rPr lang="de-DE" dirty="0" smtClean="0">
                <a:latin typeface="Consolas" panose="020B0609020204030204" pitchFamily="49" charset="0"/>
              </a:rPr>
              <a:t>	R0</a:t>
            </a:r>
            <a:r>
              <a:rPr lang="de-DE" dirty="0">
                <a:latin typeface="Consolas" panose="020B0609020204030204" pitchFamily="49" charset="0"/>
              </a:rPr>
              <a:t>,[R9,CNT</a:t>
            </a:r>
            <a:r>
              <a:rPr lang="de-DE" dirty="0" smtClean="0">
                <a:latin typeface="Consolas" panose="020B0609020204030204" pitchFamily="49" charset="0"/>
              </a:rPr>
              <a:t>]	//Der Counter startet bei 1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 err="1" smtClean="0">
                <a:latin typeface="Consolas" panose="020B0609020204030204" pitchFamily="49" charset="0"/>
              </a:rPr>
              <a:t>str</a:t>
            </a:r>
            <a:r>
              <a:rPr lang="de-DE" dirty="0" smtClean="0">
                <a:latin typeface="Consolas" panose="020B0609020204030204" pitchFamily="49" charset="0"/>
              </a:rPr>
              <a:t>	R0</a:t>
            </a:r>
            <a:r>
              <a:rPr lang="de-DE" dirty="0">
                <a:latin typeface="Consolas" panose="020B0609020204030204" pitchFamily="49" charset="0"/>
              </a:rPr>
              <a:t>,[R9,CR1</a:t>
            </a:r>
            <a:r>
              <a:rPr lang="de-DE" dirty="0" smtClean="0">
                <a:latin typeface="Consolas" panose="020B0609020204030204" pitchFamily="49" charset="0"/>
              </a:rPr>
              <a:t>]	//CEN = 1 Counter freigeben</a:t>
            </a:r>
            <a:endParaRPr lang="de-DE" dirty="0">
              <a:latin typeface="Consolas" panose="020B0609020204030204" pitchFamily="49" charset="0"/>
            </a:endParaRPr>
          </a:p>
          <a:p>
            <a:r>
              <a:rPr lang="de-DE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str</a:t>
            </a:r>
            <a:r>
              <a:rPr lang="de-DE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dirty="0">
                <a:solidFill>
                  <a:srgbClr val="FF0000"/>
                </a:solidFill>
                <a:latin typeface="Consolas" panose="020B0609020204030204" pitchFamily="49" charset="0"/>
              </a:rPr>
              <a:t>,[R9,DIER</a:t>
            </a:r>
            <a:r>
              <a:rPr lang="de-DE" dirty="0" smtClean="0">
                <a:solidFill>
                  <a:srgbClr val="FF0000"/>
                </a:solidFill>
                <a:latin typeface="Consolas" panose="020B0609020204030204" pitchFamily="49" charset="0"/>
              </a:rPr>
              <a:t>]	//DIER = 1 Interrupt freigeben</a:t>
            </a:r>
            <a:endParaRPr lang="de-DE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//Digit-Auswahl</a:t>
            </a:r>
          </a:p>
          <a:p>
            <a:r>
              <a:rPr lang="de-DE" sz="2400" b="1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</a:t>
            </a:r>
            <a:r>
              <a:rPr lang="de-DE" sz="2400" b="1" dirty="0">
                <a:solidFill>
                  <a:srgbClr val="000000"/>
                </a:solidFill>
                <a:latin typeface="Consolas" panose="020B0609020204030204" pitchFamily="49" charset="0"/>
              </a:rPr>
              <a:t>,#</a:t>
            </a:r>
            <a:r>
              <a:rPr lang="de-DE" sz="2400" b="1" dirty="0" smtClean="0">
                <a:solidFill>
                  <a:srgbClr val="000000"/>
                </a:solidFill>
                <a:latin typeface="Consolas" panose="020B0609020204030204" pitchFamily="49" charset="0"/>
              </a:rPr>
              <a:t>0	</a:t>
            </a:r>
            <a:r>
              <a:rPr lang="de-DE" sz="2400" b="1" dirty="0" smtClean="0">
                <a:solidFill>
                  <a:srgbClr val="3F7F5F"/>
                </a:solidFill>
                <a:latin typeface="Consolas" panose="020B0609020204030204" pitchFamily="49" charset="0"/>
              </a:rPr>
              <a:t>//</a:t>
            </a:r>
            <a:r>
              <a:rPr lang="de-DE" sz="2400" b="1" dirty="0">
                <a:solidFill>
                  <a:srgbClr val="3F7F5F"/>
                </a:solidFill>
                <a:latin typeface="Consolas" panose="020B0609020204030204" pitchFamily="49" charset="0"/>
              </a:rPr>
              <a:t>Digit-Wert</a:t>
            </a:r>
            <a:endParaRPr lang="de-DE" sz="2400" b="1" dirty="0"/>
          </a:p>
        </p:txBody>
      </p:sp>
      <p:sp>
        <p:nvSpPr>
          <p:cNvPr id="115" name="Textfeld 114"/>
          <p:cNvSpPr txBox="1"/>
          <p:nvPr/>
        </p:nvSpPr>
        <p:spPr>
          <a:xfrm>
            <a:off x="758708" y="862138"/>
            <a:ext cx="25480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/>
              <a:t>Die Initialisierung:</a:t>
            </a:r>
            <a:endParaRPr lang="de-DE" sz="2400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48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632"/>
    </mc:Choice>
    <mc:Fallback>
      <p:transition spd="slow" advTm="2563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88620" y="855367"/>
            <a:ext cx="8216968" cy="430142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2" name="Textfeld 11"/>
          <p:cNvSpPr txBox="1"/>
          <p:nvPr/>
        </p:nvSpPr>
        <p:spPr>
          <a:xfrm>
            <a:off x="0" y="733646"/>
            <a:ext cx="408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Konfiguration des </a:t>
            </a:r>
            <a:r>
              <a:rPr lang="de-DE" sz="2400" dirty="0" err="1" smtClean="0"/>
              <a:t>Timers</a:t>
            </a:r>
            <a:r>
              <a:rPr lang="de-DE" sz="2400" dirty="0" smtClean="0"/>
              <a:t> TIM6:</a:t>
            </a:r>
            <a:endParaRPr lang="de-DE" sz="2400" dirty="0"/>
          </a:p>
        </p:txBody>
      </p:sp>
      <p:pic>
        <p:nvPicPr>
          <p:cNvPr id="15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478108" y="3570657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Legende mit Linie 1 15"/>
          <p:cNvSpPr/>
          <p:nvPr/>
        </p:nvSpPr>
        <p:spPr>
          <a:xfrm>
            <a:off x="531185" y="1724637"/>
            <a:ext cx="2919080" cy="1595679"/>
          </a:xfrm>
          <a:prstGeom prst="borderCallout1">
            <a:avLst>
              <a:gd name="adj1" fmla="val 59396"/>
              <a:gd name="adj2" fmla="val 99848"/>
              <a:gd name="adj3" fmla="val 123161"/>
              <a:gd name="adj4" fmla="val 134683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 Settings:</a:t>
            </a: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TIM6 global </a:t>
            </a:r>
            <a:r>
              <a:rPr lang="de-DE" sz="2400" dirty="0" err="1" smtClean="0">
                <a:solidFill>
                  <a:srgbClr val="FF0000"/>
                </a:solidFill>
              </a:rPr>
              <a:t>interrupt</a:t>
            </a:r>
            <a:endParaRPr lang="de-DE" sz="2400" dirty="0" smtClean="0">
              <a:solidFill>
                <a:srgbClr val="FF0000"/>
              </a:solidFill>
            </a:endParaRPr>
          </a:p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Enabled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42964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963"/>
    </mc:Choice>
    <mc:Fallback>
      <p:transition spd="slow" advTm="129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91172" y="939066"/>
            <a:ext cx="7568071" cy="4504804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2" name="Textfeld 11"/>
          <p:cNvSpPr txBox="1"/>
          <p:nvPr/>
        </p:nvSpPr>
        <p:spPr>
          <a:xfrm>
            <a:off x="0" y="733646"/>
            <a:ext cx="40886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Konfiguration des </a:t>
            </a:r>
            <a:r>
              <a:rPr lang="de-DE" sz="2400" dirty="0" err="1" smtClean="0"/>
              <a:t>Timers</a:t>
            </a:r>
            <a:r>
              <a:rPr lang="de-DE" sz="2400" dirty="0" smtClean="0"/>
              <a:t> TIM6:</a:t>
            </a:r>
            <a:endParaRPr lang="de-DE" sz="2400" dirty="0"/>
          </a:p>
        </p:txBody>
      </p:sp>
      <p:pic>
        <p:nvPicPr>
          <p:cNvPr id="15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671278" y="1061373"/>
            <a:ext cx="1803929" cy="254937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Legende mit Linie 1 15"/>
          <p:cNvSpPr/>
          <p:nvPr/>
        </p:nvSpPr>
        <p:spPr>
          <a:xfrm>
            <a:off x="531185" y="1724637"/>
            <a:ext cx="2919080" cy="1595679"/>
          </a:xfrm>
          <a:prstGeom prst="borderCallout1">
            <a:avLst>
              <a:gd name="adj1" fmla="val 59396"/>
              <a:gd name="adj2" fmla="val 99848"/>
              <a:gd name="adj3" fmla="val 19879"/>
              <a:gd name="adj4" fmla="val 215181"/>
            </a:avLst>
          </a:prstGeom>
          <a:solidFill>
            <a:srgbClr val="FFFF00"/>
          </a:solidFill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Konfiguration übersetzen</a:t>
            </a:r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8" name="Audio 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721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309"/>
    </mc:Choice>
    <mc:Fallback>
      <p:transition spd="slow" advTm="103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0"/>
            <a:ext cx="7962900" cy="814388"/>
          </a:xfrm>
        </p:spPr>
        <p:txBody>
          <a:bodyPr>
            <a:normAutofit/>
          </a:bodyPr>
          <a:lstStyle/>
          <a:p>
            <a:r>
              <a:rPr lang="de-DE" sz="2400" u="sng" dirty="0" smtClean="0"/>
              <a:t>Projekt Schrittmotor mit Siebensegmentanzeige und analoger Geschwindigkeitsvorgabe</a:t>
            </a:r>
            <a:endParaRPr lang="de-DE" sz="2400" u="sng" dirty="0"/>
          </a:p>
        </p:txBody>
      </p:sp>
      <p:sp>
        <p:nvSpPr>
          <p:cNvPr id="11" name="Rechteck 10"/>
          <p:cNvSpPr/>
          <p:nvPr/>
        </p:nvSpPr>
        <p:spPr>
          <a:xfrm>
            <a:off x="190500" y="814388"/>
            <a:ext cx="51641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000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HAL_TIM_PeriodElapsedCallback</a:t>
            </a:r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:</a:t>
            </a:r>
          </a:p>
          <a:p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Push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FF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FF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R1,R11,R0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,=seg7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ldrb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,[R0,R1]</a:t>
            </a: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a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dd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R0,R10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bl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MFS_sendWord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m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,#10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udiv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R11,R0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lsl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R10,1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cmp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,#0x10000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bne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TIM6fertig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R10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,#0x1000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mov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R11,R5		//R5 Anzeigewert</a:t>
            </a:r>
            <a:endParaRPr lang="de-DE" sz="20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sz="2000" b="1" dirty="0">
                <a:solidFill>
                  <a:srgbClr val="7F0055"/>
                </a:solidFill>
                <a:latin typeface="Consolas" panose="020B0609020204030204" pitchFamily="49" charset="0"/>
              </a:rPr>
              <a:t>TIM6fertig: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pop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{</a:t>
            </a:r>
            <a:r>
              <a:rPr lang="de-DE" sz="2000" dirty="0" err="1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r>
              <a:rPr lang="de-DE" sz="20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bx</a:t>
            </a:r>
            <a:r>
              <a:rPr lang="de-DE" sz="2000" dirty="0" smtClean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de-DE" sz="2000" dirty="0" err="1" smtClean="0">
                <a:solidFill>
                  <a:srgbClr val="000000"/>
                </a:solidFill>
                <a:latin typeface="Consolas" panose="020B0609020204030204" pitchFamily="49" charset="0"/>
              </a:rPr>
              <a:t>lr</a:t>
            </a:r>
            <a:endParaRPr lang="de-DE" sz="2000" dirty="0"/>
          </a:p>
        </p:txBody>
      </p:sp>
      <p:grpSp>
        <p:nvGrpSpPr>
          <p:cNvPr id="4" name="Gruppieren 3"/>
          <p:cNvGrpSpPr/>
          <p:nvPr/>
        </p:nvGrpSpPr>
        <p:grpSpPr>
          <a:xfrm>
            <a:off x="5679362" y="986731"/>
            <a:ext cx="4260214" cy="1589405"/>
            <a:chOff x="0" y="0"/>
            <a:chExt cx="4260519" cy="1589964"/>
          </a:xfrm>
        </p:grpSpPr>
        <p:grpSp>
          <p:nvGrpSpPr>
            <p:cNvPr id="5" name="Gruppieren 4"/>
            <p:cNvGrpSpPr/>
            <p:nvPr/>
          </p:nvGrpSpPr>
          <p:grpSpPr>
            <a:xfrm>
              <a:off x="0" y="0"/>
              <a:ext cx="1002969" cy="1589964"/>
              <a:chOff x="0" y="0"/>
              <a:chExt cx="1002969" cy="1589964"/>
            </a:xfrm>
          </p:grpSpPr>
          <p:sp>
            <p:nvSpPr>
              <p:cNvPr id="37" name="Rechteck 36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38" name="Rechteck 37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9" name="Rechteck 38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40" name="Rechteck 39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41" name="Rechteck 40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42" name="Rechteck 41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43" name="Rechteck 42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44" name="Rechteck 43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45" name="Ellipse 44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6" name="Gruppieren 5"/>
            <p:cNvGrpSpPr/>
            <p:nvPr/>
          </p:nvGrpSpPr>
          <p:grpSpPr>
            <a:xfrm>
              <a:off x="1104900" y="0"/>
              <a:ext cx="1002969" cy="1589964"/>
              <a:chOff x="0" y="0"/>
              <a:chExt cx="1002969" cy="1589964"/>
            </a:xfrm>
          </p:grpSpPr>
          <p:sp>
            <p:nvSpPr>
              <p:cNvPr id="28" name="Rechteck 27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9" name="Rechteck 28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31" name="Rechteck 30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32" name="Rechteck 31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33" name="Rechteck 32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34" name="Rechteck 33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35" name="Rechteck 34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36" name="Ellipse 35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7" name="Gruppieren 6"/>
            <p:cNvGrpSpPr/>
            <p:nvPr/>
          </p:nvGrpSpPr>
          <p:grpSpPr>
            <a:xfrm>
              <a:off x="2181225" y="0"/>
              <a:ext cx="1002969" cy="1589964"/>
              <a:chOff x="0" y="0"/>
              <a:chExt cx="1002969" cy="1589964"/>
            </a:xfrm>
          </p:grpSpPr>
          <p:sp>
            <p:nvSpPr>
              <p:cNvPr id="19" name="Rechteck 1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20" name="Rechteck 1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</a:p>
            </p:txBody>
          </p:sp>
          <p:sp>
            <p:nvSpPr>
              <p:cNvPr id="21" name="Rechteck 20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22" name="Rechteck 21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</a:p>
            </p:txBody>
          </p:sp>
          <p:sp>
            <p:nvSpPr>
              <p:cNvPr id="23" name="Rechteck 22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</a:p>
            </p:txBody>
          </p:sp>
          <p:sp>
            <p:nvSpPr>
              <p:cNvPr id="24" name="Rechteck 23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</a:p>
            </p:txBody>
          </p:sp>
          <p:sp>
            <p:nvSpPr>
              <p:cNvPr id="25" name="Rechteck 24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</a:p>
            </p:txBody>
          </p:sp>
          <p:sp>
            <p:nvSpPr>
              <p:cNvPr id="26" name="Rechteck 25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</a:p>
            </p:txBody>
          </p:sp>
          <p:sp>
            <p:nvSpPr>
              <p:cNvPr id="27" name="Ellipse 26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  <p:grpSp>
          <p:nvGrpSpPr>
            <p:cNvPr id="8" name="Gruppieren 7"/>
            <p:cNvGrpSpPr/>
            <p:nvPr/>
          </p:nvGrpSpPr>
          <p:grpSpPr>
            <a:xfrm>
              <a:off x="3257550" y="0"/>
              <a:ext cx="1002969" cy="1589964"/>
              <a:chOff x="0" y="0"/>
              <a:chExt cx="1002969" cy="1589964"/>
            </a:xfrm>
          </p:grpSpPr>
          <p:sp>
            <p:nvSpPr>
              <p:cNvPr id="9" name="Rechteck 8"/>
              <p:cNvSpPr/>
              <p:nvPr/>
            </p:nvSpPr>
            <p:spPr>
              <a:xfrm>
                <a:off x="0" y="0"/>
                <a:ext cx="1002969" cy="1589964"/>
              </a:xfrm>
              <a:prstGeom prst="rect">
                <a:avLst/>
              </a:prstGeom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de-DE"/>
              </a:p>
            </p:txBody>
          </p:sp>
          <p:sp>
            <p:nvSpPr>
              <p:cNvPr id="10" name="Rechteck 9"/>
              <p:cNvSpPr/>
              <p:nvPr/>
            </p:nvSpPr>
            <p:spPr>
              <a:xfrm>
                <a:off x="279779" y="47767"/>
                <a:ext cx="415925" cy="149690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a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2" name="Rechteck 11"/>
              <p:cNvSpPr/>
              <p:nvPr/>
            </p:nvSpPr>
            <p:spPr>
              <a:xfrm>
                <a:off x="279779" y="620973"/>
                <a:ext cx="415925" cy="156949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g</a:t>
                </a:r>
              </a:p>
            </p:txBody>
          </p:sp>
          <p:sp>
            <p:nvSpPr>
              <p:cNvPr id="13" name="Rechteck 12"/>
              <p:cNvSpPr/>
              <p:nvPr/>
            </p:nvSpPr>
            <p:spPr>
              <a:xfrm>
                <a:off x="279779" y="1248770"/>
                <a:ext cx="415925" cy="143302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4" name="Rechteck 13"/>
              <p:cNvSpPr/>
              <p:nvPr/>
            </p:nvSpPr>
            <p:spPr>
              <a:xfrm>
                <a:off x="88711" y="225188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f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5" name="Rechteck 14"/>
              <p:cNvSpPr/>
              <p:nvPr/>
            </p:nvSpPr>
            <p:spPr>
              <a:xfrm>
                <a:off x="88711" y="839337"/>
                <a:ext cx="136477" cy="36131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e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Rechteck 15"/>
              <p:cNvSpPr/>
              <p:nvPr/>
            </p:nvSpPr>
            <p:spPr>
              <a:xfrm>
                <a:off x="757451" y="225188"/>
                <a:ext cx="163603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b</a:t>
                </a:r>
                <a:endParaRPr lang="de-DE" sz="110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7" name="Rechteck 16"/>
              <p:cNvSpPr/>
              <p:nvPr/>
            </p:nvSpPr>
            <p:spPr>
              <a:xfrm>
                <a:off x="757451" y="839337"/>
                <a:ext cx="163195" cy="361665"/>
              </a:xfrm>
              <a:prstGeom prst="rect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 dirty="0">
                    <a:solidFill>
                      <a:srgbClr val="FF0000"/>
                    </a:solidFill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c</a:t>
                </a:r>
                <a:endParaRPr lang="de-DE" sz="1100" dirty="0">
                  <a:effectLst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757451" y="1344304"/>
                <a:ext cx="245214" cy="245660"/>
              </a:xfrm>
              <a:prstGeom prst="ellipse">
                <a:avLst/>
              </a:prstGeom>
              <a:solidFill>
                <a:srgbClr val="C00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0" tIns="0" rIns="0" bIns="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07000"/>
                  </a:lnSpc>
                  <a:spcAft>
                    <a:spcPts val="800"/>
                  </a:spcAft>
                </a:pPr>
                <a:r>
                  <a:rPr lang="de-DE" sz="1100">
                    <a:effectLst/>
                    <a:ea typeface="Calibri" panose="020F0502020204030204" pitchFamily="34" charset="0"/>
                    <a:cs typeface="Times New Roman" panose="02020603050405020304" pitchFamily="18" charset="0"/>
                  </a:rPr>
                  <a:t>dp</a:t>
                </a:r>
              </a:p>
            </p:txBody>
          </p:sp>
        </p:grpSp>
      </p:grpSp>
      <p:grpSp>
        <p:nvGrpSpPr>
          <p:cNvPr id="47" name="Gruppieren 46"/>
          <p:cNvGrpSpPr/>
          <p:nvPr/>
        </p:nvGrpSpPr>
        <p:grpSpPr>
          <a:xfrm>
            <a:off x="9445883" y="2944495"/>
            <a:ext cx="2611395" cy="461665"/>
            <a:chOff x="5667632" y="2907957"/>
            <a:chExt cx="2611395" cy="461665"/>
          </a:xfrm>
        </p:grpSpPr>
        <p:sp>
          <p:nvSpPr>
            <p:cNvPr id="3" name="Rechteck 2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10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R0</a:t>
              </a:r>
              <a:endParaRPr lang="de-DE" sz="2400" dirty="0"/>
            </a:p>
          </p:txBody>
        </p:sp>
      </p:grpSp>
      <p:grpSp>
        <p:nvGrpSpPr>
          <p:cNvPr id="48" name="Gruppieren 47"/>
          <p:cNvGrpSpPr/>
          <p:nvPr/>
        </p:nvGrpSpPr>
        <p:grpSpPr>
          <a:xfrm>
            <a:off x="9442774" y="3535275"/>
            <a:ext cx="2611395" cy="461665"/>
            <a:chOff x="5667632" y="2907957"/>
            <a:chExt cx="2611395" cy="461665"/>
          </a:xfrm>
        </p:grpSpPr>
        <p:sp>
          <p:nvSpPr>
            <p:cNvPr id="49" name="Rechteck 48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sz="2400"/>
            </a:p>
          </p:txBody>
        </p:sp>
        <p:sp>
          <p:nvSpPr>
            <p:cNvPr id="50" name="Textfeld 49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</a:t>
              </a:r>
              <a:endParaRPr lang="de-DE" sz="2400" dirty="0"/>
            </a:p>
          </p:txBody>
        </p:sp>
      </p:grpSp>
      <p:grpSp>
        <p:nvGrpSpPr>
          <p:cNvPr id="51" name="Gruppieren 50"/>
          <p:cNvGrpSpPr/>
          <p:nvPr/>
        </p:nvGrpSpPr>
        <p:grpSpPr>
          <a:xfrm>
            <a:off x="6157324" y="2938907"/>
            <a:ext cx="2611395" cy="461665"/>
            <a:chOff x="5667632" y="2907957"/>
            <a:chExt cx="2611395" cy="461665"/>
          </a:xfrm>
        </p:grpSpPr>
        <p:sp>
          <p:nvSpPr>
            <p:cNvPr id="52" name="Rechteck 51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0x1000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3" name="Textfeld 52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R10</a:t>
              </a:r>
              <a:endParaRPr lang="de-DE" sz="2400" dirty="0"/>
            </a:p>
          </p:txBody>
        </p:sp>
      </p:grpSp>
      <p:grpSp>
        <p:nvGrpSpPr>
          <p:cNvPr id="54" name="Gruppieren 53"/>
          <p:cNvGrpSpPr/>
          <p:nvPr/>
        </p:nvGrpSpPr>
        <p:grpSpPr>
          <a:xfrm>
            <a:off x="6146757" y="3568396"/>
            <a:ext cx="2611395" cy="461665"/>
            <a:chOff x="5667632" y="2907957"/>
            <a:chExt cx="2611395" cy="461665"/>
          </a:xfrm>
        </p:grpSpPr>
        <p:sp>
          <p:nvSpPr>
            <p:cNvPr id="55" name="Rechteck 54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6" name="Textfeld 55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R11</a:t>
              </a:r>
              <a:endParaRPr lang="de-DE" sz="2400" dirty="0"/>
            </a:p>
          </p:txBody>
        </p:sp>
      </p:grpSp>
      <p:grpSp>
        <p:nvGrpSpPr>
          <p:cNvPr id="57" name="Gruppieren 56"/>
          <p:cNvGrpSpPr/>
          <p:nvPr/>
        </p:nvGrpSpPr>
        <p:grpSpPr>
          <a:xfrm>
            <a:off x="6159824" y="4197885"/>
            <a:ext cx="2611395" cy="461665"/>
            <a:chOff x="5667632" y="2907957"/>
            <a:chExt cx="2611395" cy="461665"/>
          </a:xfrm>
        </p:grpSpPr>
        <p:sp>
          <p:nvSpPr>
            <p:cNvPr id="58" name="Rechteck 57"/>
            <p:cNvSpPr/>
            <p:nvPr/>
          </p:nvSpPr>
          <p:spPr>
            <a:xfrm>
              <a:off x="5667632" y="2907957"/>
              <a:ext cx="1505450" cy="444843"/>
            </a:xfrm>
            <a:prstGeom prst="rect">
              <a:avLst/>
            </a:prstGeom>
            <a:noFill/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chemeClr val="tx1"/>
                  </a:solidFill>
                </a:rPr>
                <a:t>1234</a:t>
              </a:r>
              <a:endParaRPr lang="de-DE" sz="2400" dirty="0">
                <a:solidFill>
                  <a:schemeClr val="tx1"/>
                </a:solidFill>
              </a:endParaRPr>
            </a:p>
          </p:txBody>
        </p:sp>
        <p:sp>
          <p:nvSpPr>
            <p:cNvPr id="59" name="Textfeld 58"/>
            <p:cNvSpPr txBox="1"/>
            <p:nvPr/>
          </p:nvSpPr>
          <p:spPr>
            <a:xfrm>
              <a:off x="7347374" y="2907957"/>
              <a:ext cx="93165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/>
                <a:t>R5</a:t>
              </a:r>
              <a:endParaRPr lang="de-DE" sz="2400" dirty="0"/>
            </a:p>
          </p:txBody>
        </p:sp>
      </p:grpSp>
      <p:sp>
        <p:nvSpPr>
          <p:cNvPr id="60" name="Rechteck 59"/>
          <p:cNvSpPr/>
          <p:nvPr/>
        </p:nvSpPr>
        <p:spPr>
          <a:xfrm>
            <a:off x="7889003" y="617399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0x2000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1" name="Rechteck 60"/>
          <p:cNvSpPr/>
          <p:nvPr/>
        </p:nvSpPr>
        <p:spPr>
          <a:xfrm>
            <a:off x="8936679" y="61788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0x1000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2" name="Rechteck 61"/>
          <p:cNvSpPr/>
          <p:nvPr/>
        </p:nvSpPr>
        <p:spPr>
          <a:xfrm>
            <a:off x="6812755" y="648226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0x4000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63" name="Rechteck 62"/>
          <p:cNvSpPr/>
          <p:nvPr/>
        </p:nvSpPr>
        <p:spPr>
          <a:xfrm>
            <a:off x="5768067" y="651468"/>
            <a:ext cx="8691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0x8000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68" name="Audio 6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7923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942"/>
    </mc:Choice>
    <mc:Fallback>
      <p:transition spd="slow" advTm="369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19050">
          <a:solidFill>
            <a:srgbClr val="FF0000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9050">
          <a:solidFill>
            <a:srgbClr val="FF000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5076</Words>
  <Application>Microsoft Office PowerPoint</Application>
  <PresentationFormat>Breitbild</PresentationFormat>
  <Paragraphs>5388</Paragraphs>
  <Slides>66</Slides>
  <Notes>0</Notes>
  <HiddenSlides>0</HiddenSlides>
  <MMClips>66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66</vt:i4>
      </vt:variant>
    </vt:vector>
  </HeadingPairs>
  <TitlesOfParts>
    <vt:vector size="72" baseType="lpstr">
      <vt:lpstr>Arial</vt:lpstr>
      <vt:lpstr>Calibri</vt:lpstr>
      <vt:lpstr>Calibri Light</vt:lpstr>
      <vt:lpstr>Consolas</vt:lpstr>
      <vt:lpstr>Times New Roman</vt:lpstr>
      <vt:lpstr>Office Theme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  <vt:lpstr>Projekt Schrittmotor mit Siebensegmentanzeige und analoger Geschwindigkeitsvorgabe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Ports konfigurieren</dc:title>
  <dc:creator>Jörg Sturm</dc:creator>
  <cp:lastModifiedBy>Jörg Sturm</cp:lastModifiedBy>
  <cp:revision>87</cp:revision>
  <dcterms:created xsi:type="dcterms:W3CDTF">2021-01-21T20:31:51Z</dcterms:created>
  <dcterms:modified xsi:type="dcterms:W3CDTF">2021-03-09T16:29:03Z</dcterms:modified>
</cp:coreProperties>
</file>